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9" r:id="rId4"/>
    <p:sldId id="259" r:id="rId5"/>
    <p:sldId id="280" r:id="rId6"/>
    <p:sldId id="281" r:id="rId7"/>
    <p:sldId id="282" r:id="rId8"/>
    <p:sldId id="283" r:id="rId9"/>
    <p:sldId id="284" r:id="rId10"/>
    <p:sldId id="264" r:id="rId11"/>
    <p:sldId id="286" r:id="rId12"/>
    <p:sldId id="287" r:id="rId13"/>
    <p:sldId id="288" r:id="rId14"/>
    <p:sldId id="289" r:id="rId15"/>
    <p:sldId id="262" r:id="rId16"/>
    <p:sldId id="268" r:id="rId17"/>
    <p:sldId id="269" r:id="rId18"/>
    <p:sldId id="270" r:id="rId19"/>
    <p:sldId id="272" r:id="rId20"/>
    <p:sldId id="285" r:id="rId21"/>
    <p:sldId id="27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9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8DB8-50DB-8142-B039-1AC7157C766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0D1A-CD66-984F-A6E1-BCC8D1CC37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56" y="411374"/>
            <a:ext cx="6377606" cy="25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debestekoffie.nl/wp-content/themes/responsiv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88" y="3579920"/>
            <a:ext cx="4152750" cy="85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ogletre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1182825"/>
            <a:ext cx="5818910" cy="19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b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7" name="Picture 6" descr="mastersinonlinebusin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8" name="Picture 7" descr="dbkcontac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536048" y="2389055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536048" y="3378067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536048" y="1454017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3112310" y="1020630"/>
            <a:ext cx="4386263" cy="316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Meten</a:t>
            </a: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 = </a:t>
            </a:r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Weten</a:t>
            </a: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Website </a:t>
            </a:r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optimalisatie</a:t>
            </a: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Online marketing</a:t>
            </a:r>
            <a:endParaRPr lang="en-GB" sz="3200" i="1" dirty="0">
              <a:solidFill>
                <a:srgbClr val="000000"/>
              </a:solidFill>
              <a:latin typeface="Colaborate-Medium" charset="0"/>
              <a:cs typeface="Colaborate-Medium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84213" y="191930"/>
            <a:ext cx="777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Stappenmodel</a:t>
            </a:r>
            <a:r>
              <a:rPr lang="en-US" sz="4000" dirty="0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 </a:t>
            </a:r>
            <a:r>
              <a:rPr lang="en-US" sz="4000" dirty="0" err="1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FactBased</a:t>
            </a:r>
            <a:endParaRPr lang="en-US" sz="4000" dirty="0">
              <a:solidFill>
                <a:srgbClr val="FF8000"/>
              </a:solidFill>
              <a:latin typeface="Colaborate-Medium" charset="0"/>
              <a:cs typeface="Colaborate-Medium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536048" y="1380992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1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536048" y="2317617"/>
            <a:ext cx="43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2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536048" y="3306630"/>
            <a:ext cx="43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3</a:t>
            </a:r>
          </a:p>
        </p:txBody>
      </p:sp>
      <p:pic>
        <p:nvPicPr>
          <p:cNvPr id="20" name="Picture 19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21" name="Picture 20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22" name="Picture 21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21" name="Picture 20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22" name="Picture 21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" y="928049"/>
            <a:ext cx="9046879" cy="303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analyt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91" y="1591112"/>
            <a:ext cx="9388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chermafbeelding 2014-11-03 om 17.16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7" y="131331"/>
            <a:ext cx="66167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4350786"/>
            <a:ext cx="9252520" cy="72008"/>
          </a:xfrm>
          <a:prstGeom prst="rect">
            <a:avLst/>
          </a:prstGeom>
          <a:solidFill>
            <a:srgbClr val="FF8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9" name="Picture 8" descr="db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10" name="Picture 9" descr="mastersinonlinebusine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11" name="Picture 10" descr="dbkcontac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word-to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18" y="1197316"/>
            <a:ext cx="5934364" cy="2736832"/>
          </a:xfrm>
          <a:prstGeom prst="rect">
            <a:avLst/>
          </a:prstGeom>
        </p:spPr>
      </p:pic>
      <p:pic>
        <p:nvPicPr>
          <p:cNvPr id="6" name="Picture 5" descr="db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7" name="Picture 6" descr="mastersinonlinebusin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8" name="Picture 7" descr="dbkcontac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goo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55" y="1263908"/>
            <a:ext cx="6119090" cy="2011908"/>
          </a:xfrm>
          <a:prstGeom prst="rect">
            <a:avLst/>
          </a:prstGeom>
        </p:spPr>
      </p:pic>
      <p:pic>
        <p:nvPicPr>
          <p:cNvPr id="6" name="Picture 5" descr="db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7" name="Picture 6" descr="mastersinonlinebusin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8" name="Picture 7" descr="dbkcontac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en/e/ed/Logo_400_klipfolio_c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4" y="1289035"/>
            <a:ext cx="6608908" cy="188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b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8" name="Picture 7" descr="mastersinonlinebusin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9" name="Picture 8" descr="dbkcontac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ographics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24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4350786"/>
            <a:ext cx="9252520" cy="72008"/>
          </a:xfrm>
          <a:prstGeom prst="rect">
            <a:avLst/>
          </a:prstGeom>
          <a:solidFill>
            <a:srgbClr val="FF8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8" name="Picture 7" descr="db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9" name="Picture 8" descr="mastersinonlinebusin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10" name="Picture 9" descr="dbkcontac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536048" y="2389055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2536048" y="3378067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536048" y="1454017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112310" y="1020630"/>
            <a:ext cx="4386263" cy="316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Meten</a:t>
            </a: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 = </a:t>
            </a:r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Weten</a:t>
            </a: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Website </a:t>
            </a:r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optimalisatie</a:t>
            </a: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Online marketing</a:t>
            </a:r>
            <a:endParaRPr lang="en-GB" sz="3200" i="1" dirty="0">
              <a:solidFill>
                <a:srgbClr val="000000"/>
              </a:solidFill>
              <a:latin typeface="Colaborate-Medium" charset="0"/>
              <a:cs typeface="Colaborate-Medium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84213" y="191930"/>
            <a:ext cx="777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Stappenmodel</a:t>
            </a:r>
            <a:r>
              <a:rPr lang="en-US" sz="4000" dirty="0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 </a:t>
            </a:r>
            <a:r>
              <a:rPr lang="en-US" sz="4000" dirty="0" err="1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FactBased</a:t>
            </a:r>
            <a:endParaRPr lang="en-US" sz="4000" dirty="0">
              <a:solidFill>
                <a:srgbClr val="FF8000"/>
              </a:solidFill>
              <a:latin typeface="Colaborate-Medium" charset="0"/>
              <a:cs typeface="Colaborate-Medium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536048" y="1380992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1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536048" y="2317617"/>
            <a:ext cx="43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2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2536048" y="3306630"/>
            <a:ext cx="43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3</a:t>
            </a:r>
          </a:p>
        </p:txBody>
      </p:sp>
      <p:pic>
        <p:nvPicPr>
          <p:cNvPr id="25" name="Picture 24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26" name="Picture 25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27" name="Picture 26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57"/>
            <a:ext cx="8229600" cy="854364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>
                <a:solidFill>
                  <a:srgbClr val="FF8000"/>
                </a:solidFill>
                <a:latin typeface="Colaborate-Medium"/>
                <a:cs typeface="Colaborate-Medium"/>
              </a:rPr>
              <a:t>Bedankt</a:t>
            </a:r>
            <a:r>
              <a:rPr lang="nl-NL" dirty="0" smtClean="0">
                <a:solidFill>
                  <a:srgbClr val="FF8000"/>
                </a:solidFill>
                <a:latin typeface="Colaborate-Medium"/>
                <a:cs typeface="Colaborate-Medium"/>
              </a:rPr>
              <a:t>!</a:t>
            </a:r>
            <a:endParaRPr lang="nl-NL" dirty="0">
              <a:solidFill>
                <a:srgbClr val="FF8000"/>
              </a:solidFill>
              <a:latin typeface="Colaborate-Medium"/>
              <a:cs typeface="Colaborate-Medium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4925" y="2493230"/>
            <a:ext cx="9109075" cy="234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nl-NL" sz="3600" dirty="0" smtClean="0">
                <a:latin typeface="Colaborate-Medium"/>
                <a:cs typeface="Colaborate-Medium"/>
              </a:rPr>
              <a:t>Schelte Meinsma</a:t>
            </a:r>
          </a:p>
          <a:p>
            <a:pPr marL="457200" lvl="1" indent="0" algn="ctr">
              <a:buFontTx/>
              <a:buNone/>
            </a:pPr>
            <a:r>
              <a:rPr lang="nl-NL" sz="1800" dirty="0" err="1" smtClean="0">
                <a:latin typeface="Colaborate-Light"/>
                <a:cs typeface="Colaborate-Light"/>
              </a:rPr>
              <a:t>schelte@dbk.nl</a:t>
            </a:r>
            <a:endParaRPr lang="nl-NL" sz="1800" dirty="0" smtClean="0">
              <a:latin typeface="Colaborate-Light"/>
              <a:cs typeface="Colaborate-Light"/>
            </a:endParaRPr>
          </a:p>
          <a:p>
            <a:pPr marL="457200" lvl="1" indent="0" algn="ctr">
              <a:buFontTx/>
              <a:buNone/>
            </a:pPr>
            <a:r>
              <a:rPr lang="nl-NL" sz="1800" dirty="0" smtClean="0">
                <a:latin typeface="Colaborate-Light"/>
                <a:cs typeface="Colaborate-Light"/>
              </a:rPr>
              <a:t>@</a:t>
            </a:r>
            <a:r>
              <a:rPr lang="nl-NL" sz="1800" dirty="0" err="1" smtClean="0">
                <a:latin typeface="Colaborate-Light"/>
                <a:cs typeface="Colaborate-Light"/>
              </a:rPr>
              <a:t>SchelteMeinsma</a:t>
            </a:r>
            <a:endParaRPr lang="nl-NL" sz="1800" dirty="0" smtClean="0">
              <a:latin typeface="Colaborate-Light"/>
              <a:cs typeface="Colaborate-Light"/>
            </a:endParaRPr>
          </a:p>
          <a:p>
            <a:pPr marL="457200" lvl="1" indent="0" algn="ctr">
              <a:buFontTx/>
              <a:buNone/>
            </a:pPr>
            <a:r>
              <a:rPr lang="nl-NL" sz="1800" dirty="0" smtClean="0">
                <a:latin typeface="Colaborate-Light"/>
                <a:cs typeface="Colaborate-Light"/>
              </a:rPr>
              <a:t>Managing </a:t>
            </a:r>
            <a:r>
              <a:rPr lang="nl-NL" sz="1800" dirty="0">
                <a:latin typeface="Colaborate-Light"/>
                <a:cs typeface="Colaborate-Light"/>
              </a:rPr>
              <a:t>director </a:t>
            </a:r>
            <a:r>
              <a:rPr lang="nl-NL" sz="1800" dirty="0">
                <a:latin typeface="Colaborate-Medium"/>
                <a:cs typeface="Colaborate-Medium"/>
              </a:rPr>
              <a:t>DBK | Masters in Online Business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03" y="1211241"/>
            <a:ext cx="3024776" cy="120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db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17" name="Picture 16" descr="mastersinonlinebusin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18" name="Picture 17" descr="dbkcontac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10" name="Picture 9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11" name="Picture 10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09" y="13248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dirty="0" err="1">
                <a:solidFill>
                  <a:srgbClr val="000000"/>
                </a:solidFill>
                <a:latin typeface="Colaborate-Medium" charset="0"/>
                <a:cs typeface="Colaborate-Medium" charset="0"/>
              </a:rPr>
              <a:t>Schelte</a:t>
            </a:r>
            <a:r>
              <a:rPr lang="en-US" b="1" dirty="0">
                <a:solidFill>
                  <a:srgbClr val="000000"/>
                </a:solidFill>
                <a:latin typeface="Colaborate-Medium" charset="0"/>
                <a:cs typeface="Colaborate-Medium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laborate-Medium" charset="0"/>
                <a:cs typeface="Colaborate-Medium" charset="0"/>
              </a:rPr>
              <a:t>Meinsma</a:t>
            </a:r>
            <a:endParaRPr lang="en-US" b="1" dirty="0">
              <a:solidFill>
                <a:srgbClr val="000000"/>
              </a:solidFill>
              <a:latin typeface="Colaborate-Medium" charset="0"/>
              <a:cs typeface="Colaborate-Medium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8313" y="1570271"/>
            <a:ext cx="8424862" cy="257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err="1" smtClean="0">
                <a:latin typeface="Colaborate-Medium" charset="0"/>
                <a:cs typeface="Colaborate-Medium" charset="0"/>
              </a:rPr>
              <a:t>Studie</a:t>
            </a:r>
            <a:r>
              <a:rPr lang="en-US" sz="1400" dirty="0" smtClean="0">
                <a:latin typeface="Colaborate-Medium" charset="0"/>
                <a:cs typeface="Colaborate-Medium" charset="0"/>
              </a:rPr>
              <a:t>: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Bedrijfsinformatica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/ Communicatie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err="1" smtClean="0">
                <a:latin typeface="Colaborate-Medium" charset="0"/>
                <a:cs typeface="Colaborate-Medium" charset="0"/>
              </a:rPr>
              <a:t>Werkervaring</a:t>
            </a:r>
            <a:r>
              <a:rPr lang="en-US" sz="1400" dirty="0" smtClean="0">
                <a:latin typeface="Colaborate-Medium" charset="0"/>
                <a:cs typeface="Colaborate-Medium" charset="0"/>
              </a:rPr>
              <a:t>: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Vivens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,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Arrix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Optimus BV,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BekenT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, DBK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err="1" smtClean="0">
                <a:latin typeface="Colaborate-Light" charset="0"/>
                <a:cs typeface="Colaborate-Light" charset="0"/>
              </a:rPr>
              <a:t>Investeerder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Slimme Jongens BV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smtClean="0">
                <a:latin typeface="Colaborate-Medium" charset="0"/>
                <a:cs typeface="Colaborate-Medium" charset="0"/>
              </a:rPr>
              <a:t>Auteur: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Fact based marketing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smtClean="0">
                <a:latin typeface="Colaborate-Medium" charset="0"/>
                <a:cs typeface="Colaborate-Medium" charset="0"/>
              </a:rPr>
              <a:t>Docent: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Rijksuniversiteit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Groningen, LECTRIC, Google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err="1" smtClean="0">
                <a:latin typeface="Colaborate-Medium" charset="0"/>
                <a:cs typeface="Colaborate-Medium" charset="0"/>
              </a:rPr>
              <a:t>Spreker</a:t>
            </a:r>
            <a:r>
              <a:rPr lang="en-US" sz="1400" dirty="0" smtClean="0">
                <a:latin typeface="Colaborate-Medium" charset="0"/>
                <a:cs typeface="Colaborate-Medium" charset="0"/>
              </a:rPr>
              <a:t> </a:t>
            </a:r>
            <a:r>
              <a:rPr lang="en-US" sz="1400" dirty="0" err="1" smtClean="0">
                <a:latin typeface="Colaborate-Medium" charset="0"/>
                <a:cs typeface="Colaborate-Medium" charset="0"/>
              </a:rPr>
              <a:t>voor</a:t>
            </a:r>
            <a:r>
              <a:rPr lang="en-US" sz="1400" dirty="0" smtClean="0">
                <a:latin typeface="Colaborate-Medium" charset="0"/>
                <a:cs typeface="Colaborate-Medium" charset="0"/>
              </a:rPr>
              <a:t>: 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KVK,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Syntens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, NOM,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Hanze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, MKB Nederland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smtClean="0">
                <a:latin typeface="Colaborate-Light" charset="0"/>
                <a:cs typeface="Colaborate-Light" charset="0"/>
              </a:rPr>
              <a:t>Founder en president VRROOM Ultimate VR Experiences </a:t>
            </a:r>
          </a:p>
          <a:p>
            <a:pPr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1400" dirty="0" smtClean="0">
                <a:latin typeface="Colaborate-Medium" charset="0"/>
                <a:cs typeface="Colaborate-Medium" charset="0"/>
              </a:rPr>
              <a:t>Entrepreneur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met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webwinkels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totale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</a:t>
            </a:r>
            <a:r>
              <a:rPr lang="en-US" sz="1400" dirty="0" err="1" smtClean="0">
                <a:latin typeface="Colaborate-Light" charset="0"/>
                <a:cs typeface="Colaborate-Light" charset="0"/>
              </a:rPr>
              <a:t>omzet</a:t>
            </a:r>
            <a:r>
              <a:rPr lang="en-US" sz="1400" dirty="0" smtClean="0">
                <a:latin typeface="Colaborate-Light" charset="0"/>
                <a:cs typeface="Colaborate-Light" charset="0"/>
              </a:rPr>
              <a:t> van € 30.000.000,-</a:t>
            </a:r>
            <a:endParaRPr lang="en-US" sz="1400" dirty="0">
              <a:latin typeface="Colaborate-Light" charset="0"/>
              <a:cs typeface="Colaborate-Light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87" y="-6295"/>
            <a:ext cx="2856705" cy="51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536048" y="2389055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2536048" y="3378067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536048" y="1454017"/>
            <a:ext cx="431800" cy="43180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112310" y="1020630"/>
            <a:ext cx="5514581" cy="316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Aanmelden</a:t>
            </a: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 Google Partners</a:t>
            </a: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Google Talent Drive</a:t>
            </a: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</a:br>
            <a:r>
              <a:rPr lang="en-GB" sz="3200" i="1" dirty="0" err="1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Zelfstudie</a:t>
            </a:r>
            <a:r>
              <a:rPr lang="en-GB" sz="3200" i="1" dirty="0" smtClean="0">
                <a:solidFill>
                  <a:srgbClr val="000000"/>
                </a:solidFill>
                <a:latin typeface="Colaborate-Light" charset="0"/>
                <a:cs typeface="Colaborate-Light" charset="0"/>
              </a:rPr>
              <a:t> Google Analytics</a:t>
            </a:r>
            <a:endParaRPr lang="en-GB" sz="3200" i="1" dirty="0">
              <a:solidFill>
                <a:srgbClr val="000000"/>
              </a:solidFill>
              <a:latin typeface="Colaborate-Medium" charset="0"/>
              <a:cs typeface="Colaborate-Medium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84213" y="191930"/>
            <a:ext cx="777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Tip</a:t>
            </a:r>
            <a:endParaRPr lang="en-US" sz="4000" dirty="0">
              <a:solidFill>
                <a:srgbClr val="FF8000"/>
              </a:solidFill>
              <a:latin typeface="Colaborate-Medium" charset="0"/>
              <a:cs typeface="Colaborate-Medium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536048" y="1380992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1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536048" y="2317617"/>
            <a:ext cx="43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2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2536048" y="3306630"/>
            <a:ext cx="43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Colaborate-Bold" charset="0"/>
                <a:cs typeface="Colaborate-Bold" charset="0"/>
              </a:rPr>
              <a:t>3</a:t>
            </a:r>
          </a:p>
        </p:txBody>
      </p:sp>
      <p:pic>
        <p:nvPicPr>
          <p:cNvPr id="25" name="Picture 24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26" name="Picture 25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27" name="Picture 26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87" y="-806389"/>
            <a:ext cx="9322951" cy="132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7" y="1081643"/>
            <a:ext cx="2515431" cy="357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19727" y="2782455"/>
            <a:ext cx="3928616" cy="1039090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6731" y="2840180"/>
            <a:ext cx="5466036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300" dirty="0" err="1" smtClean="0">
                <a:solidFill>
                  <a:schemeClr val="bg1"/>
                </a:solidFill>
                <a:latin typeface="Colaborate-Medium"/>
                <a:cs typeface="Colaborate-Medium"/>
              </a:rPr>
              <a:t>Visitekaartje</a:t>
            </a:r>
            <a:r>
              <a:rPr lang="en-US" sz="2300" dirty="0" smtClean="0">
                <a:solidFill>
                  <a:schemeClr val="bg1"/>
                </a:solidFill>
                <a:latin typeface="Colaborate-Medium"/>
                <a:cs typeface="Colaborate-Medium"/>
              </a:rPr>
              <a:t> of </a:t>
            </a:r>
            <a:r>
              <a:rPr lang="en-US" sz="2300" dirty="0" err="1" smtClean="0">
                <a:solidFill>
                  <a:schemeClr val="bg1"/>
                </a:solidFill>
                <a:latin typeface="Colaborate-Medium"/>
                <a:cs typeface="Colaborate-Medium"/>
              </a:rPr>
              <a:t>mailtje</a:t>
            </a:r>
            <a:r>
              <a:rPr lang="en-US" sz="2300" dirty="0" smtClean="0">
                <a:solidFill>
                  <a:schemeClr val="bg1"/>
                </a:solidFill>
                <a:latin typeface="Colaborate-Medium"/>
                <a:cs typeface="Colaborate-Medium"/>
              </a:rPr>
              <a:t/>
            </a:r>
            <a:br>
              <a:rPr lang="en-US" sz="2300" dirty="0" smtClean="0">
                <a:solidFill>
                  <a:schemeClr val="bg1"/>
                </a:solidFill>
                <a:latin typeface="Colaborate-Medium"/>
                <a:cs typeface="Colaborate-Medium"/>
              </a:rPr>
            </a:br>
            <a:r>
              <a:rPr lang="en-US" sz="2300" dirty="0" smtClean="0">
                <a:solidFill>
                  <a:schemeClr val="bg1"/>
                </a:solidFill>
                <a:latin typeface="Colaborate-Medium"/>
                <a:cs typeface="Colaborate-Medium"/>
              </a:rPr>
              <a:t>is </a:t>
            </a:r>
            <a:r>
              <a:rPr lang="en-US" sz="2300" dirty="0" err="1" smtClean="0">
                <a:solidFill>
                  <a:schemeClr val="bg1"/>
                </a:solidFill>
                <a:latin typeface="Colaborate-Medium"/>
                <a:cs typeface="Colaborate-Medium"/>
              </a:rPr>
              <a:t>ontvangen</a:t>
            </a:r>
            <a:r>
              <a:rPr lang="en-US" sz="2300" dirty="0" smtClean="0">
                <a:solidFill>
                  <a:schemeClr val="bg1"/>
                </a:solidFill>
                <a:latin typeface="Colaborate-Medium"/>
                <a:cs typeface="Colaborate-Medium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Colaborate-Medium"/>
                <a:cs typeface="Colaborate-Medium"/>
              </a:rPr>
              <a:t>boek</a:t>
            </a:r>
            <a:endParaRPr lang="en-US" sz="2300" dirty="0">
              <a:solidFill>
                <a:schemeClr val="bg1"/>
              </a:solidFill>
              <a:latin typeface="Colaborate-Medium"/>
              <a:cs typeface="Colaborate-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094" y="3890820"/>
            <a:ext cx="359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laborate-Medium"/>
                <a:cs typeface="Colaborate-Medium"/>
              </a:rPr>
              <a:t>dbk.nl</a:t>
            </a:r>
            <a:r>
              <a:rPr lang="en-US" dirty="0">
                <a:latin typeface="Colaborate-Medium"/>
                <a:cs typeface="Colaborate-Medium"/>
              </a:rPr>
              <a:t>/fact-based-marketing-</a:t>
            </a:r>
            <a:r>
              <a:rPr lang="en-US" dirty="0" err="1" smtClean="0">
                <a:latin typeface="Colaborate-Medium"/>
                <a:cs typeface="Colaborate-Medium"/>
              </a:rPr>
              <a:t>boek</a:t>
            </a:r>
            <a:endParaRPr lang="en-US" dirty="0">
              <a:latin typeface="Colaborate-Medium"/>
              <a:cs typeface="Colaborate-Medium"/>
            </a:endParaRPr>
          </a:p>
        </p:txBody>
      </p:sp>
    </p:spTree>
    <p:extLst>
      <p:ext uri="{BB962C8B-B14F-4D97-AF65-F5344CB8AC3E}">
        <p14:creationId xmlns:p14="http://schemas.microsoft.com/office/powerpoint/2010/main" val="16884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10" name="Picture 9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11" name="Picture 10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35" y="507527"/>
            <a:ext cx="4062375" cy="338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99870"/>
            <a:ext cx="7296150" cy="37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 descr="db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8" name="Picture 7" descr="mastersinonlinebusin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9" name="Picture 8" descr="dbkcontac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84213" y="191930"/>
            <a:ext cx="777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Trends</a:t>
            </a:r>
            <a:endParaRPr lang="en-US" sz="4000" dirty="0">
              <a:solidFill>
                <a:srgbClr val="FF8000"/>
              </a:solidFill>
              <a:latin typeface="Colaborate-Medium" charset="0"/>
              <a:cs typeface="Colaborate-Medium" charset="0"/>
            </a:endParaRPr>
          </a:p>
        </p:txBody>
      </p:sp>
      <p:pic>
        <p:nvPicPr>
          <p:cNvPr id="20" name="Picture 19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21" name="Picture 20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22" name="Picture 21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  <p:pic>
        <p:nvPicPr>
          <p:cNvPr id="23" name="Picture 12" descr="http://livingwithdisability.info/wp-content/uploads/2013/11/glass_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7" b="38696"/>
          <a:stretch/>
        </p:blipFill>
        <p:spPr bwMode="auto">
          <a:xfrm>
            <a:off x="214425" y="2781037"/>
            <a:ext cx="5062502" cy="90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://img.talkandroid.com/uploads/2013/10/Google_Wallet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46" y="697394"/>
            <a:ext cx="5487195" cy="16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00" y="2439174"/>
            <a:ext cx="2335617" cy="15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2169"/>
            <a:ext cx="2033258" cy="153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40"/>
            <a:ext cx="9144000" cy="40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6" y="707399"/>
            <a:ext cx="9245296" cy="377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84213" y="191930"/>
            <a:ext cx="777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FF8000"/>
                </a:solidFill>
                <a:latin typeface="Colaborate-Medium" charset="0"/>
                <a:cs typeface="Colaborate-Medium" charset="0"/>
              </a:rPr>
              <a:t>Online</a:t>
            </a:r>
            <a:endParaRPr lang="en-US" sz="4000" dirty="0">
              <a:solidFill>
                <a:srgbClr val="FF8000"/>
              </a:solidFill>
              <a:latin typeface="Colaborate-Medium" charset="0"/>
              <a:cs typeface="Colaborate-Medium" charset="0"/>
            </a:endParaRPr>
          </a:p>
        </p:txBody>
      </p:sp>
      <p:pic>
        <p:nvPicPr>
          <p:cNvPr id="20" name="Picture 19" descr="db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6812"/>
            <a:ext cx="1080120" cy="428303"/>
          </a:xfrm>
          <a:prstGeom prst="rect">
            <a:avLst/>
          </a:prstGeom>
        </p:spPr>
      </p:pic>
      <p:pic>
        <p:nvPicPr>
          <p:cNvPr id="21" name="Picture 20" descr="mastersinonline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57199"/>
            <a:ext cx="1080120" cy="241659"/>
          </a:xfrm>
          <a:prstGeom prst="rect">
            <a:avLst/>
          </a:prstGeom>
        </p:spPr>
      </p:pic>
      <p:pic>
        <p:nvPicPr>
          <p:cNvPr id="22" name="Picture 21" descr="dbkconta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4332"/>
            <a:ext cx="2327858" cy="37452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065749" y="1204485"/>
            <a:ext cx="698097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en-US" dirty="0" smtClean="0">
                <a:latin typeface="Colaborate-Medium" charset="0"/>
                <a:cs typeface="Colaborate-Medium" charset="0"/>
              </a:rPr>
              <a:t> </a:t>
            </a:r>
            <a:r>
              <a:rPr lang="en-US" dirty="0" err="1" smtClean="0">
                <a:latin typeface="Colaborate-Medium" charset="0"/>
                <a:cs typeface="Colaborate-Medium" charset="0"/>
              </a:rPr>
              <a:t>Internetconsumptie</a:t>
            </a:r>
            <a:r>
              <a:rPr lang="en-US" dirty="0" smtClean="0">
                <a:latin typeface="Colaborate-Medium" charset="0"/>
                <a:cs typeface="Colaborate-Medium" charset="0"/>
              </a:rPr>
              <a:t> NL is 93,4%</a:t>
            </a:r>
            <a:endParaRPr lang="en-US" dirty="0">
              <a:latin typeface="Colaborate-Light" charset="0"/>
              <a:cs typeface="Colaborate-Light" charset="0"/>
            </a:endParaRP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en-US" dirty="0" smtClean="0">
                <a:latin typeface="Colaborate-Medium" charset="0"/>
                <a:cs typeface="Colaborate-Medium" charset="0"/>
              </a:rPr>
              <a:t> </a:t>
            </a:r>
            <a:r>
              <a:rPr lang="en-US" dirty="0" err="1" smtClean="0">
                <a:latin typeface="Colaborate-Medium" charset="0"/>
                <a:cs typeface="Colaborate-Medium" charset="0"/>
              </a:rPr>
              <a:t>Breedbandverbinding</a:t>
            </a:r>
            <a:r>
              <a:rPr lang="en-US" dirty="0" smtClean="0">
                <a:latin typeface="Colaborate-Medium" charset="0"/>
                <a:cs typeface="Colaborate-Medium" charset="0"/>
              </a:rPr>
              <a:t> NL is 74,8%</a:t>
            </a:r>
            <a:endParaRPr lang="en-US" dirty="0">
              <a:latin typeface="Colaborate-Light" charset="0"/>
              <a:cs typeface="Colaborate-Light" charset="0"/>
            </a:endParaRP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en-US" dirty="0" smtClean="0">
                <a:latin typeface="Colaborate-Medium" charset="0"/>
                <a:cs typeface="Colaborate-Medium" charset="0"/>
              </a:rPr>
              <a:t> Gem. </a:t>
            </a:r>
            <a:r>
              <a:rPr lang="en-US" dirty="0" err="1" smtClean="0">
                <a:latin typeface="Colaborate-Medium" charset="0"/>
                <a:cs typeface="Colaborate-Medium" charset="0"/>
              </a:rPr>
              <a:t>besteding</a:t>
            </a:r>
            <a:r>
              <a:rPr lang="en-US" dirty="0" smtClean="0">
                <a:latin typeface="Colaborate-Medium" charset="0"/>
                <a:cs typeface="Colaborate-Medium" charset="0"/>
              </a:rPr>
              <a:t> €834,20 per internet </a:t>
            </a:r>
            <a:r>
              <a:rPr lang="en-US" dirty="0" err="1" smtClean="0">
                <a:latin typeface="Colaborate-Medium" charset="0"/>
                <a:cs typeface="Colaborate-Medium" charset="0"/>
              </a:rPr>
              <a:t>gebruiker</a:t>
            </a:r>
            <a:endParaRPr lang="en-US" dirty="0" smtClean="0">
              <a:latin typeface="Colaborate-Light" charset="0"/>
              <a:cs typeface="Colaborate-Light" charset="0"/>
            </a:endParaRP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en-US" dirty="0" smtClean="0">
                <a:latin typeface="Colaborate-Light" charset="0"/>
                <a:cs typeface="Colaborate-Light" charset="0"/>
              </a:rPr>
              <a:t> 70,8% van het internet </a:t>
            </a:r>
            <a:r>
              <a:rPr lang="en-US" dirty="0" err="1" smtClean="0">
                <a:latin typeface="Colaborate-Light" charset="0"/>
                <a:cs typeface="Colaborate-Light" charset="0"/>
              </a:rPr>
              <a:t>verkeer</a:t>
            </a:r>
            <a:r>
              <a:rPr lang="en-US" dirty="0" smtClean="0">
                <a:latin typeface="Colaborate-Light" charset="0"/>
                <a:cs typeface="Colaborate-Light" charset="0"/>
              </a:rPr>
              <a:t> is </a:t>
            </a:r>
            <a:r>
              <a:rPr lang="en-US" dirty="0" err="1" smtClean="0">
                <a:latin typeface="Colaborate-Light" charset="0"/>
                <a:cs typeface="Colaborate-Light" charset="0"/>
              </a:rPr>
              <a:t>vrouw</a:t>
            </a:r>
            <a:endParaRPr lang="en-US" dirty="0" smtClean="0">
              <a:latin typeface="Colaborate-Light" charset="0"/>
              <a:cs typeface="Colaborate-Light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olaborate-Light" charset="0"/>
              <a:cs typeface="Colaborate-Light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Colaborate-Light" charset="0"/>
                <a:cs typeface="Colaborate-Light" charset="0"/>
              </a:rPr>
              <a:t>Bronnen</a:t>
            </a:r>
            <a:r>
              <a:rPr lang="en-US" dirty="0" smtClean="0">
                <a:latin typeface="Colaborate-Light" charset="0"/>
                <a:cs typeface="Colaborate-Light" charset="0"/>
              </a:rPr>
              <a:t>: IAB.nl, DDMA.nl en Multiscope.nl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laborate-Light" charset="0"/>
                <a:cs typeface="Colaborate-Light" charset="0"/>
              </a:rPr>
              <a:t>Sites: Frankwatching.nl, Marketingfacts.nl, Molblog.nl</a:t>
            </a:r>
            <a:endParaRPr lang="en-US" dirty="0">
              <a:latin typeface="Colaborate-Light" charset="0"/>
              <a:cs typeface="Colaborate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ionale-denktank.nl/wp-content/uploads/2013/12/Big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52018"/>
            <a:ext cx="9324976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152</Words>
  <Application>Microsoft Office PowerPoint</Application>
  <PresentationFormat>Diavoorstelling (16:9)</PresentationFormat>
  <Paragraphs>40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Arial Black</vt:lpstr>
      <vt:lpstr>Calibri</vt:lpstr>
      <vt:lpstr>Colaborate-Bold</vt:lpstr>
      <vt:lpstr>Colaborate-Light</vt:lpstr>
      <vt:lpstr>Colaborate-Medium</vt:lpstr>
      <vt:lpstr>Office Theme</vt:lpstr>
      <vt:lpstr>PowerPoint-presentatie</vt:lpstr>
      <vt:lpstr>Schelte Meinsma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Bedankt!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Oost</dc:creator>
  <cp:lastModifiedBy>Rozemarijn Dees</cp:lastModifiedBy>
  <cp:revision>33</cp:revision>
  <dcterms:created xsi:type="dcterms:W3CDTF">2014-11-03T16:37:39Z</dcterms:created>
  <dcterms:modified xsi:type="dcterms:W3CDTF">2016-12-20T11:13:19Z</dcterms:modified>
</cp:coreProperties>
</file>