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50" r:id="rId3"/>
    <p:sldId id="342" r:id="rId4"/>
    <p:sldId id="348" r:id="rId5"/>
    <p:sldId id="341" r:id="rId6"/>
    <p:sldId id="340" r:id="rId7"/>
    <p:sldId id="337" r:id="rId8"/>
    <p:sldId id="338" r:id="rId9"/>
    <p:sldId id="339" r:id="rId10"/>
    <p:sldId id="343" r:id="rId11"/>
    <p:sldId id="295" r:id="rId12"/>
    <p:sldId id="347" r:id="rId13"/>
    <p:sldId id="297" r:id="rId14"/>
    <p:sldId id="335" r:id="rId15"/>
    <p:sldId id="334" r:id="rId16"/>
    <p:sldId id="301" r:id="rId17"/>
    <p:sldId id="303" r:id="rId18"/>
    <p:sldId id="298" r:id="rId19"/>
    <p:sldId id="330" r:id="rId20"/>
    <p:sldId id="329" r:id="rId21"/>
    <p:sldId id="327" r:id="rId22"/>
    <p:sldId id="300" r:id="rId23"/>
    <p:sldId id="349" r:id="rId24"/>
    <p:sldId id="331" r:id="rId25"/>
    <p:sldId id="333" r:id="rId26"/>
    <p:sldId id="332" r:id="rId27"/>
    <p:sldId id="346" r:id="rId28"/>
    <p:sldId id="306" r:id="rId29"/>
    <p:sldId id="344" r:id="rId30"/>
    <p:sldId id="345" r:id="rId31"/>
    <p:sldId id="294" r:id="rId3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666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28DB8-50DB-8142-B039-1AC7157C7664}" type="datetimeFigureOut">
              <a:rPr lang="en-US" smtClean="0"/>
              <a:t>12/20/2016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20D1A-CD66-984F-A6E1-BCC8D1CC37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22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28DB8-50DB-8142-B039-1AC7157C7664}" type="datetimeFigureOut">
              <a:rPr lang="en-US" smtClean="0"/>
              <a:t>12/20/2016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20D1A-CD66-984F-A6E1-BCC8D1CC37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4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28DB8-50DB-8142-B039-1AC7157C7664}" type="datetimeFigureOut">
              <a:rPr lang="en-US" smtClean="0"/>
              <a:t>12/20/2016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20D1A-CD66-984F-A6E1-BCC8D1CC37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90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28DB8-50DB-8142-B039-1AC7157C7664}" type="datetimeFigureOut">
              <a:rPr lang="en-US" smtClean="0"/>
              <a:t>12/20/2016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20D1A-CD66-984F-A6E1-BCC8D1CC37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21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28DB8-50DB-8142-B039-1AC7157C7664}" type="datetimeFigureOut">
              <a:rPr lang="en-US" smtClean="0"/>
              <a:t>12/20/2016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20D1A-CD66-984F-A6E1-BCC8D1CC37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546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28DB8-50DB-8142-B039-1AC7157C7664}" type="datetimeFigureOut">
              <a:rPr lang="en-US" smtClean="0"/>
              <a:t>12/20/2016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20D1A-CD66-984F-A6E1-BCC8D1CC37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14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28DB8-50DB-8142-B039-1AC7157C7664}" type="datetimeFigureOut">
              <a:rPr lang="en-US" smtClean="0"/>
              <a:t>12/20/2016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20D1A-CD66-984F-A6E1-BCC8D1CC37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3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28DB8-50DB-8142-B039-1AC7157C7664}" type="datetimeFigureOut">
              <a:rPr lang="en-US" smtClean="0"/>
              <a:t>12/20/2016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20D1A-CD66-984F-A6E1-BCC8D1CC37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069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28DB8-50DB-8142-B039-1AC7157C7664}" type="datetimeFigureOut">
              <a:rPr lang="en-US" smtClean="0"/>
              <a:t>12/20/2016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20D1A-CD66-984F-A6E1-BCC8D1CC37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54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28DB8-50DB-8142-B039-1AC7157C7664}" type="datetimeFigureOut">
              <a:rPr lang="en-US" smtClean="0"/>
              <a:t>12/20/2016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20D1A-CD66-984F-A6E1-BCC8D1CC37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275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28DB8-50DB-8142-B039-1AC7157C7664}" type="datetimeFigureOut">
              <a:rPr lang="en-US" smtClean="0"/>
              <a:t>12/20/2016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20D1A-CD66-984F-A6E1-BCC8D1CC37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45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28DB8-50DB-8142-B039-1AC7157C7664}" type="datetimeFigureOut">
              <a:rPr lang="en-US" smtClean="0"/>
              <a:t>12/20/2016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20D1A-CD66-984F-A6E1-BCC8D1CC37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84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youtube.com/watch?v=x25fyf_QiwQ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tcvive.com/eu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ldock.nl/speciale-containers/showroomcontainer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rlaplast-kunststofshop.nl/acrylaat-plexiglas-plaat-geextrudeerd-glashelder-dikte-5-mm.html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29.png"/><Relationship Id="rId9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v=6nF1YbT8Mj4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store.steampowered.com/app/427760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174655"/>
            <a:ext cx="7950200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818" y="3272635"/>
            <a:ext cx="6104364" cy="77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215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24" y="227023"/>
            <a:ext cx="7402563" cy="46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947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21617" y="605396"/>
            <a:ext cx="8544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VRROOM Team</a:t>
            </a:r>
            <a:endParaRPr lang="nl-NL" sz="3200" dirty="0">
              <a:solidFill>
                <a:schemeClr val="tx2">
                  <a:lumMod val="60000"/>
                  <a:lumOff val="40000"/>
                </a:schemeClr>
              </a:solidFill>
              <a:latin typeface="Myriad Pro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328979" y="1669832"/>
            <a:ext cx="85449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>
                <a:latin typeface="Gill Sans MT" panose="020B0502020104020203" pitchFamily="34" charset="0"/>
              </a:rPr>
              <a:t>Robin van </a:t>
            </a:r>
            <a:r>
              <a:rPr lang="nl-NL" dirty="0" err="1" smtClean="0">
                <a:latin typeface="Gill Sans MT" panose="020B0502020104020203" pitchFamily="34" charset="0"/>
              </a:rPr>
              <a:t>Wakeren</a:t>
            </a:r>
            <a:r>
              <a:rPr lang="nl-NL" dirty="0" smtClean="0">
                <a:latin typeface="Gill Sans MT" panose="020B0502020104020203" pitchFamily="34" charset="0"/>
              </a:rPr>
              <a:t>, organisatie en management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>
                <a:latin typeface="Gill Sans MT" panose="020B0502020104020203" pitchFamily="34" charset="0"/>
              </a:rPr>
              <a:t>Schelte Meinsma, ontwikkeling, sales en techniek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>
                <a:latin typeface="Gill Sans MT" panose="020B0502020104020203" pitchFamily="34" charset="0"/>
              </a:rPr>
              <a:t>Koen Toornvliet, </a:t>
            </a:r>
            <a:r>
              <a:rPr lang="nl-NL" dirty="0" err="1" smtClean="0">
                <a:latin typeface="Gill Sans MT" panose="020B0502020104020203" pitchFamily="34" charset="0"/>
              </a:rPr>
              <a:t>concepting</a:t>
            </a:r>
            <a:r>
              <a:rPr lang="nl-NL" dirty="0" smtClean="0">
                <a:latin typeface="Gill Sans MT" panose="020B0502020104020203" pitchFamily="34" charset="0"/>
              </a:rPr>
              <a:t> en facilitair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>
                <a:latin typeface="Gill Sans MT" panose="020B0502020104020203" pitchFamily="34" charset="0"/>
              </a:rPr>
              <a:t>Marloes de Hoog, </a:t>
            </a:r>
            <a:r>
              <a:rPr lang="nl-NL" dirty="0" err="1" smtClean="0">
                <a:latin typeface="Gill Sans MT" panose="020B0502020104020203" pitchFamily="34" charset="0"/>
              </a:rPr>
              <a:t>VRROOMchise</a:t>
            </a:r>
            <a:endParaRPr lang="nl-NL" dirty="0" smtClean="0">
              <a:latin typeface="Gill Sans MT" panose="020B05020201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>
                <a:latin typeface="Gill Sans MT" panose="020B0502020104020203" pitchFamily="34" charset="0"/>
              </a:rPr>
              <a:t>Team van 5 VR </a:t>
            </a:r>
            <a:r>
              <a:rPr lang="nl-NL" dirty="0" err="1" smtClean="0">
                <a:latin typeface="Gill Sans MT" panose="020B0502020104020203" pitchFamily="34" charset="0"/>
              </a:rPr>
              <a:t>Gamedevelopers</a:t>
            </a:r>
            <a:endParaRPr lang="nl-NL" dirty="0" smtClean="0">
              <a:latin typeface="Gill Sans MT" panose="020B05020201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>
                <a:latin typeface="Gill Sans MT" panose="020B0502020104020203" pitchFamily="34" charset="0"/>
              </a:rPr>
              <a:t>Team van 3 VR Gamedesigners/</a:t>
            </a:r>
            <a:r>
              <a:rPr lang="nl-NL" dirty="0" err="1" smtClean="0">
                <a:latin typeface="Gill Sans MT" panose="020B0502020104020203" pitchFamily="34" charset="0"/>
              </a:rPr>
              <a:t>artists</a:t>
            </a:r>
            <a:endParaRPr lang="nl-NL" dirty="0" smtClean="0">
              <a:latin typeface="Gill Sans MT" panose="020B05020201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>
                <a:latin typeface="Gill Sans MT" panose="020B0502020104020203" pitchFamily="34" charset="0"/>
              </a:rPr>
              <a:t>Tim </a:t>
            </a:r>
            <a:r>
              <a:rPr lang="nl-NL" dirty="0" err="1" smtClean="0">
                <a:latin typeface="Gill Sans MT" panose="020B0502020104020203" pitchFamily="34" charset="0"/>
              </a:rPr>
              <a:t>Heeringa</a:t>
            </a:r>
            <a:r>
              <a:rPr lang="nl-NL" dirty="0" smtClean="0">
                <a:latin typeface="Gill Sans MT" panose="020B0502020104020203" pitchFamily="34" charset="0"/>
              </a:rPr>
              <a:t>, strategisch consultant VRROOM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>
                <a:latin typeface="Gill Sans MT" panose="020B0502020104020203" pitchFamily="34" charset="0"/>
              </a:rPr>
              <a:t>Jorn de Vries, 3D ontwikkelaar en bouwer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917" y="618008"/>
            <a:ext cx="2692619" cy="48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92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21617" y="605396"/>
            <a:ext cx="8544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VRROOM Making money</a:t>
            </a:r>
            <a:endParaRPr lang="nl-NL" sz="3200" dirty="0">
              <a:solidFill>
                <a:schemeClr val="tx2">
                  <a:lumMod val="60000"/>
                  <a:lumOff val="40000"/>
                </a:schemeClr>
              </a:solidFill>
              <a:latin typeface="Myriad Pro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328979" y="1669832"/>
            <a:ext cx="85449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>
                <a:latin typeface="Gill Sans MT" panose="020B0502020104020203" pitchFamily="34" charset="0"/>
              </a:rPr>
              <a:t>VRROOM Events </a:t>
            </a:r>
            <a:r>
              <a:rPr lang="nl-NL" dirty="0" err="1" smtClean="0">
                <a:latin typeface="Gill Sans MT" panose="020B0502020104020203" pitchFamily="34" charset="0"/>
              </a:rPr>
              <a:t>and</a:t>
            </a:r>
            <a:r>
              <a:rPr lang="nl-NL" dirty="0" smtClean="0">
                <a:latin typeface="Gill Sans MT" panose="020B0502020104020203" pitchFamily="34" charset="0"/>
              </a:rPr>
              <a:t> Festivals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 smtClean="0">
              <a:latin typeface="Gill Sans MT" panose="020B05020201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>
                <a:latin typeface="Gill Sans MT" panose="020B0502020104020203" pitchFamily="34" charset="0"/>
              </a:rPr>
              <a:t>VRROOM </a:t>
            </a:r>
            <a:r>
              <a:rPr lang="nl-NL" dirty="0" err="1" smtClean="0">
                <a:latin typeface="Gill Sans MT" panose="020B0502020104020203" pitchFamily="34" charset="0"/>
              </a:rPr>
              <a:t>Chise</a:t>
            </a:r>
            <a:r>
              <a:rPr lang="nl-NL" dirty="0" smtClean="0">
                <a:latin typeface="Gill Sans MT" panose="020B0502020104020203" pitchFamily="34" charset="0"/>
              </a:rPr>
              <a:t> – Franchise model Europa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 smtClean="0">
              <a:latin typeface="Gill Sans MT" panose="020B05020201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>
                <a:latin typeface="Gill Sans MT" panose="020B0502020104020203" pitchFamily="34" charset="0"/>
              </a:rPr>
              <a:t>VRROOM </a:t>
            </a:r>
            <a:r>
              <a:rPr lang="nl-NL" dirty="0" err="1" smtClean="0">
                <a:latin typeface="Gill Sans MT" panose="020B0502020104020203" pitchFamily="34" charset="0"/>
              </a:rPr>
              <a:t>SteamVR</a:t>
            </a:r>
            <a:r>
              <a:rPr lang="nl-NL" dirty="0" smtClean="0">
                <a:latin typeface="Gill Sans MT" panose="020B0502020104020203" pitchFamily="34" charset="0"/>
              </a:rPr>
              <a:t> – </a:t>
            </a:r>
            <a:r>
              <a:rPr lang="nl-NL" dirty="0" err="1" smtClean="0">
                <a:latin typeface="Gill Sans MT" panose="020B0502020104020203" pitchFamily="34" charset="0"/>
              </a:rPr>
              <a:t>sell</a:t>
            </a:r>
            <a:r>
              <a:rPr lang="nl-NL" dirty="0" smtClean="0">
                <a:latin typeface="Gill Sans MT" panose="020B0502020104020203" pitchFamily="34" charset="0"/>
              </a:rPr>
              <a:t> VR </a:t>
            </a:r>
            <a:r>
              <a:rPr lang="nl-NL" dirty="0" err="1" smtClean="0">
                <a:latin typeface="Gill Sans MT" panose="020B0502020104020203" pitchFamily="34" charset="0"/>
              </a:rPr>
              <a:t>experiences</a:t>
            </a:r>
            <a:r>
              <a:rPr lang="nl-NL" dirty="0" smtClean="0">
                <a:latin typeface="Gill Sans MT" panose="020B0502020104020203" pitchFamily="34" charset="0"/>
              </a:rPr>
              <a:t>/games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 smtClean="0">
              <a:latin typeface="Gill Sans MT" panose="020B05020201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>
                <a:latin typeface="Gill Sans MT" panose="020B0502020104020203" pitchFamily="34" charset="0"/>
              </a:rPr>
              <a:t>VRREBELS – </a:t>
            </a:r>
            <a:r>
              <a:rPr lang="nl-NL" dirty="0" err="1" smtClean="0">
                <a:latin typeface="Gill Sans MT" panose="020B0502020104020203" pitchFamily="34" charset="0"/>
              </a:rPr>
              <a:t>Roomscale</a:t>
            </a:r>
            <a:r>
              <a:rPr lang="nl-NL" dirty="0" smtClean="0">
                <a:latin typeface="Gill Sans MT" panose="020B0502020104020203" pitchFamily="34" charset="0"/>
              </a:rPr>
              <a:t> development B2B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61" y="618008"/>
            <a:ext cx="2692619" cy="48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302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21617" y="605396"/>
            <a:ext cx="8544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VRROOM </a:t>
            </a:r>
            <a:r>
              <a:rPr lang="nl-NL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Roomscale</a:t>
            </a:r>
            <a:r>
              <a:rPr lang="nl-NL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 VR</a:t>
            </a:r>
            <a:endParaRPr lang="nl-NL" sz="3200" dirty="0">
              <a:solidFill>
                <a:schemeClr val="tx2">
                  <a:lumMod val="60000"/>
                  <a:lumOff val="40000"/>
                </a:schemeClr>
              </a:solidFill>
              <a:latin typeface="Myriad Pro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328979" y="1669832"/>
            <a:ext cx="85449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>
                <a:latin typeface="Gill Sans MT" panose="020B0502020104020203" pitchFamily="34" charset="0"/>
              </a:rPr>
              <a:t>Maximale beleving door </a:t>
            </a:r>
            <a:r>
              <a:rPr lang="nl-NL" dirty="0" err="1" smtClean="0">
                <a:latin typeface="Gill Sans MT" panose="020B0502020104020203" pitchFamily="34" charset="0"/>
              </a:rPr>
              <a:t>roomscale</a:t>
            </a:r>
            <a:endParaRPr lang="nl-NL" dirty="0" smtClean="0">
              <a:latin typeface="Gill Sans MT" panose="020B05020201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>
                <a:latin typeface="Gill Sans MT" panose="020B0502020104020203" pitchFamily="34" charset="0"/>
              </a:rPr>
              <a:t>Bukken, springen, buigen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>
                <a:latin typeface="Gill Sans MT" panose="020B0502020104020203" pitchFamily="34" charset="0"/>
              </a:rPr>
              <a:t>Ruimte standaard max 5m x 5m (kan naar 20m x 20m)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err="1" smtClean="0">
                <a:latin typeface="Gill Sans MT" panose="020B0502020104020203" pitchFamily="34" charset="0"/>
              </a:rPr>
              <a:t>Multiplayer</a:t>
            </a:r>
            <a:r>
              <a:rPr lang="nl-NL" dirty="0" smtClean="0">
                <a:latin typeface="Gill Sans MT" panose="020B0502020104020203" pitchFamily="34" charset="0"/>
              </a:rPr>
              <a:t> (communicatie + actie)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>
                <a:latin typeface="Gill Sans MT" panose="020B0502020104020203" pitchFamily="34" charset="0"/>
              </a:rPr>
              <a:t>Infrarood bepaling zonder vertraging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>
                <a:latin typeface="Gill Sans MT" panose="020B0502020104020203" pitchFamily="34" charset="0"/>
              </a:rPr>
              <a:t>Controllers die voelen als </a:t>
            </a:r>
            <a:r>
              <a:rPr lang="nl-NL" dirty="0" err="1" smtClean="0">
                <a:latin typeface="Gill Sans MT" panose="020B0502020104020203" pitchFamily="34" charset="0"/>
              </a:rPr>
              <a:t>realworld</a:t>
            </a:r>
            <a:r>
              <a:rPr lang="nl-NL" dirty="0" smtClean="0">
                <a:latin typeface="Gill Sans MT" panose="020B0502020104020203" pitchFamily="34" charset="0"/>
              </a:rPr>
              <a:t> (vervangen door </a:t>
            </a:r>
            <a:r>
              <a:rPr lang="nl-NL" dirty="0" err="1" smtClean="0">
                <a:latin typeface="Gill Sans MT" panose="020B0502020104020203" pitchFamily="34" charset="0"/>
              </a:rPr>
              <a:t>ManusVR</a:t>
            </a:r>
            <a:r>
              <a:rPr lang="nl-NL" dirty="0" smtClean="0">
                <a:latin typeface="Gill Sans MT" panose="020B0502020104020203" pitchFamily="34" charset="0"/>
              </a:rPr>
              <a:t>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481" y="618008"/>
            <a:ext cx="2692619" cy="48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442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21617" y="605396"/>
            <a:ext cx="8544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VRROOM Simulatie</a:t>
            </a:r>
            <a:endParaRPr lang="nl-NL" sz="3200" dirty="0">
              <a:solidFill>
                <a:schemeClr val="tx2">
                  <a:lumMod val="60000"/>
                  <a:lumOff val="40000"/>
                </a:schemeClr>
              </a:solidFill>
              <a:latin typeface="Myriad Pro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328979" y="1392368"/>
            <a:ext cx="85449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>
                <a:latin typeface="Gill Sans MT" panose="020B0502020104020203" pitchFamily="34" charset="0"/>
              </a:rPr>
              <a:t>Veilig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>
                <a:latin typeface="Gill Sans MT" panose="020B0502020104020203" pitchFamily="34" charset="0"/>
              </a:rPr>
              <a:t>Simuleert realiteit tot ware beleving (3D – 360)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>
                <a:latin typeface="Gill Sans MT" panose="020B0502020104020203" pitchFamily="34" charset="0"/>
              </a:rPr>
              <a:t>Voelt als echt, stress en druk kan worden gesimuleerd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>
                <a:latin typeface="Gill Sans MT" panose="020B0502020104020203" pitchFamily="34" charset="0"/>
              </a:rPr>
              <a:t>Scheelt certificering/herkeuring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>
                <a:latin typeface="Gill Sans MT" panose="020B0502020104020203" pitchFamily="34" charset="0"/>
              </a:rPr>
              <a:t>Herhaling (tot het oneindige)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>
                <a:latin typeface="Gill Sans MT" panose="020B0502020104020203" pitchFamily="34" charset="0"/>
              </a:rPr>
              <a:t>Puntentelling (behalen van certificering)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err="1" smtClean="0">
                <a:latin typeface="Gill Sans MT" panose="020B0502020104020203" pitchFamily="34" charset="0"/>
              </a:rPr>
              <a:t>Randomizen</a:t>
            </a:r>
            <a:endParaRPr lang="nl-NL" dirty="0" smtClean="0">
              <a:latin typeface="Gill Sans MT" panose="020B05020201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err="1" smtClean="0">
                <a:latin typeface="Gill Sans MT" panose="020B0502020104020203" pitchFamily="34" charset="0"/>
              </a:rPr>
              <a:t>Skill</a:t>
            </a:r>
            <a:r>
              <a:rPr lang="nl-NL" dirty="0" smtClean="0">
                <a:latin typeface="Gill Sans MT" panose="020B0502020104020203" pitchFamily="34" charset="0"/>
              </a:rPr>
              <a:t> levels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>
                <a:latin typeface="Gill Sans MT" panose="020B0502020104020203" pitchFamily="34" charset="0"/>
              </a:rPr>
              <a:t>Teamwork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>
                <a:latin typeface="Gill Sans MT" panose="020B0502020104020203" pitchFamily="34" charset="0"/>
              </a:rPr>
              <a:t>Communicatie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>
                <a:latin typeface="Gill Sans MT" panose="020B0502020104020203" pitchFamily="34" charset="0"/>
              </a:rPr>
              <a:t>Protocollen + procedures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595" y="618008"/>
            <a:ext cx="2692619" cy="48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08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21617" y="605396"/>
            <a:ext cx="8544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VRROOM </a:t>
            </a:r>
            <a:r>
              <a:rPr lang="nl-NL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Develop</a:t>
            </a:r>
            <a:endParaRPr lang="nl-NL" sz="3200" dirty="0">
              <a:solidFill>
                <a:schemeClr val="tx2">
                  <a:lumMod val="60000"/>
                  <a:lumOff val="40000"/>
                </a:schemeClr>
              </a:solidFill>
              <a:latin typeface="Myriad Pro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328979" y="1669832"/>
            <a:ext cx="85449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>
                <a:latin typeface="Gill Sans MT" panose="020B0502020104020203" pitchFamily="34" charset="0"/>
              </a:rPr>
              <a:t>Training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>
                <a:latin typeface="Gill Sans MT" panose="020B0502020104020203" pitchFamily="34" charset="0"/>
              </a:rPr>
              <a:t>Educatie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>
                <a:latin typeface="Gill Sans MT" panose="020B0502020104020203" pitchFamily="34" charset="0"/>
              </a:rPr>
              <a:t>Assessment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>
                <a:latin typeface="Gill Sans MT" panose="020B0502020104020203" pitchFamily="34" charset="0"/>
              </a:rPr>
              <a:t>Protocollen en procedures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>
                <a:latin typeface="Gill Sans MT" panose="020B0502020104020203" pitchFamily="34" charset="0"/>
              </a:rPr>
              <a:t>Certificering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>
                <a:latin typeface="Gill Sans MT" panose="020B0502020104020203" pitchFamily="34" charset="0"/>
              </a:rPr>
              <a:t>Simulatie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>
                <a:latin typeface="Gill Sans MT" panose="020B0502020104020203" pitchFamily="34" charset="0"/>
              </a:rPr>
              <a:t>Entertainment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 smtClean="0">
              <a:latin typeface="Gill Sans MT" panose="020B05020201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>
                <a:latin typeface="Gill Sans MT" panose="020B0502020104020203" pitchFamily="34" charset="0"/>
              </a:rPr>
              <a:t>Maatwerk solution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595" y="618008"/>
            <a:ext cx="2692619" cy="48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85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21617" y="605396"/>
            <a:ext cx="8544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VRROOM Gear </a:t>
            </a:r>
            <a:r>
              <a:rPr lang="nl-NL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and</a:t>
            </a:r>
            <a:r>
              <a:rPr lang="nl-NL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 equipment</a:t>
            </a:r>
            <a:endParaRPr lang="nl-NL" sz="3200" dirty="0">
              <a:solidFill>
                <a:schemeClr val="tx2">
                  <a:lumMod val="60000"/>
                  <a:lumOff val="40000"/>
                </a:schemeClr>
              </a:solidFill>
              <a:latin typeface="Myriad Pro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11" y="618008"/>
            <a:ext cx="2692619" cy="48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s://www.htcvive.com/managed-assets/shared/desktop/vive/product-family-steamlogo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656" y="1406287"/>
            <a:ext cx="6089428" cy="365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53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21617" y="605396"/>
            <a:ext cx="8544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VRROOM Gear </a:t>
            </a:r>
            <a:r>
              <a:rPr lang="nl-NL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and</a:t>
            </a:r>
            <a:r>
              <a:rPr lang="nl-NL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 equipment</a:t>
            </a:r>
            <a:endParaRPr lang="nl-NL" sz="3200" dirty="0">
              <a:solidFill>
                <a:schemeClr val="tx2">
                  <a:lumMod val="60000"/>
                  <a:lumOff val="40000"/>
                </a:schemeClr>
              </a:solidFill>
              <a:latin typeface="Myriad Pro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11" y="618008"/>
            <a:ext cx="2692619" cy="48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http://international.download.nvidia.com/geforce-com/international/images/geforce-gtx-980-ti/GTX980Ti-Fullsiz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2" y="235734"/>
            <a:ext cx="8461664" cy="490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88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beeldingsresultaat voor manus v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946"/>
            <a:ext cx="9144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95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fbeeldingsresultaat voor elektrische schok b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71" y="96832"/>
            <a:ext cx="7715250" cy="470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64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-348740"/>
            <a:ext cx="7950200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Afbeeldingsresultaat voor rug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60" y="3001754"/>
            <a:ext cx="2487590" cy="167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freevector.co/wp-content/uploads/2011/12/hanze-hogeschoo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341" y="3385269"/>
            <a:ext cx="4704452" cy="129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321617" y="2156701"/>
            <a:ext cx="8544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 err="1" smtClean="0">
                <a:latin typeface="Myriad Pro" pitchFamily="34" charset="0"/>
              </a:rPr>
              <a:t>Reality</a:t>
            </a:r>
            <a:r>
              <a:rPr lang="nl-NL" sz="3200" dirty="0" smtClean="0">
                <a:latin typeface="Myriad Pro" pitchFamily="34" charset="0"/>
              </a:rPr>
              <a:t> Check! VR </a:t>
            </a:r>
            <a:r>
              <a:rPr lang="nl-NL" sz="3200" dirty="0" err="1" smtClean="0">
                <a:latin typeface="Myriad Pro" pitchFamily="34" charset="0"/>
              </a:rPr>
              <a:t>and</a:t>
            </a:r>
            <a:r>
              <a:rPr lang="nl-NL" sz="3200" dirty="0" smtClean="0">
                <a:latin typeface="Myriad Pro" pitchFamily="34" charset="0"/>
              </a:rPr>
              <a:t> AR 2016</a:t>
            </a:r>
            <a:endParaRPr lang="nl-NL" sz="3200" dirty="0"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36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21617" y="605396"/>
            <a:ext cx="8544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VRROOM Container</a:t>
            </a:r>
            <a:endParaRPr lang="nl-NL" sz="3200" dirty="0">
              <a:solidFill>
                <a:schemeClr val="tx2">
                  <a:lumMod val="60000"/>
                  <a:lumOff val="40000"/>
                </a:schemeClr>
              </a:solidFill>
              <a:latin typeface="Myriad Pro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99" y="618008"/>
            <a:ext cx="2692619" cy="48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" name="Picture 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8" y="1528722"/>
            <a:ext cx="8276244" cy="33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96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7" y="-39210"/>
            <a:ext cx="9099957" cy="5182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288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21617" y="605396"/>
            <a:ext cx="8544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VRROOM Cube</a:t>
            </a:r>
            <a:endParaRPr lang="nl-NL" sz="3200" dirty="0">
              <a:solidFill>
                <a:schemeClr val="tx2">
                  <a:lumMod val="60000"/>
                  <a:lumOff val="40000"/>
                </a:schemeClr>
              </a:solidFill>
              <a:latin typeface="Myriad Pro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835" y="618008"/>
            <a:ext cx="2692619" cy="48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" name="Picture 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88" y="1625803"/>
            <a:ext cx="3420001" cy="318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91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7" y="290358"/>
            <a:ext cx="9161777" cy="460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71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64" y="699989"/>
            <a:ext cx="5933306" cy="3953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Afbeeldingsresultaat voor corendon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748" y="3904587"/>
            <a:ext cx="3299745" cy="9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19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66" y="325011"/>
            <a:ext cx="6482639" cy="4316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Afbeeldingsresultaat voor umcg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988" y="3290921"/>
            <a:ext cx="3789921" cy="175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07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92" y="422932"/>
            <a:ext cx="6173598" cy="369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Afbeeldingsresultaat voor sh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258" y="3304452"/>
            <a:ext cx="1882729" cy="174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Afbeeldingsresultaat voor gasun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29" y="4376011"/>
            <a:ext cx="2341683" cy="52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33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Afbeeldingsresultaat voor politie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" name="AutoShape 4" descr="Afbeeldingsresultaat voor politie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" name="AutoShape 6" descr="Afbeeldingsresultaat voor politie log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4104" name="Picture 8" descr="Afbeeldingsresultaat voor crowd 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08" y="465138"/>
            <a:ext cx="6497091" cy="365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Afbeeldingsresultaat voor politie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944" y="3203235"/>
            <a:ext cx="4105275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4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446807" y="605396"/>
            <a:ext cx="6419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 </a:t>
            </a:r>
            <a:r>
              <a:rPr lang="nl-NL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Business &amp; </a:t>
            </a:r>
            <a:r>
              <a:rPr lang="nl-NL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Education</a:t>
            </a:r>
            <a:endParaRPr lang="nl-NL" sz="3200" dirty="0">
              <a:solidFill>
                <a:schemeClr val="tx2">
                  <a:lumMod val="60000"/>
                  <a:lumOff val="40000"/>
                </a:schemeClr>
              </a:solidFill>
              <a:latin typeface="Myriad Pro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51" y="618008"/>
            <a:ext cx="2692619" cy="48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noordhoffuitgevers.nl/nu/afbeeldingen/NUlogo_F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80" y="3785526"/>
            <a:ext cx="3747966" cy="104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data:image/png;base64,iVBORw0KGgoAAAANSUhEUgAAAdsAAABqCAMAAADDRQtiAAAAZlBMVEX///9udXxja3Pj5OXz8/RpcHh3foRrcnmDiY9mbnW3ur1tdXy1ubzu7u/o6eqkp6t+hIrCxcfU1thzeoHNz9GTmJ2KkJWnq6/4+fnIys2XnKHe4OF8gonY2tyeo6eOk5iusbVcZG1Ant+NAAAQGElEQVR4nO1dh7ajOAwNxZjeayjh/f9PLqRgAW4kJJvM4e7MmT0JEbKviyzL8ul04MAL0P26jdM0jVtNf1VW6fla7fsvy9kfep1GkW1HVeyXH3mfNlZq3D5TF6WnxVEfdNn53AWFHaXeZgl+HRV5oloQSda3TxXeq6NzQ+SgMOsr7TPVKILX9jkadRox/KsaXeq/73V6HXUhqFInt+sNBJdpn4VYHbTFwx88avyXblLAr4qLgSyElQWwZRlne2tjiwMTWRg7QA4ePmiyPv0YvV7RBTd0BXhpGjTLYmJsGUH7Hi3aIMdDTcyrFOW9XNfT4zMaGZ1zguS51euiGSU4Ch3O8F2nyRdHjxK0biR3gjHKa3lRr8Bvhjq9wjIe3Oq2saqpB72X/fXyrjVBqdehHs7ioaK0c5WmrDS3vptzeJ3EKb1sh6tMi0rsA1YkKehF+OFDDefObemGHNVwsrdiEe91yBC8rrQTeg+R59alNg2KwEaqXXsZQ6EJyaf67ZLbtOGrhlGw54RRm4LXWWfeVBdfmMRIc5vymQC6JLFYmmZaIjHmh6zmBbdewB9ORlgFX6RXTxDOl8NwLHodyplSyp7TMKS59QyRChMrirDH1Ymw/vBZUrFXMec2UmSGJ+RyRdqTDGQL3h4g0TQ3SmG1c+/CaxjytlQuNyYrEl3Ob+ayhuI5yyJ+arqF3IZat+oGzv3voohcc9meatwScNvNuHHGVYKlDguZhWGDMuosUIc0aq924fh7eW5tC/58WKkoyYBx+lktiVDAlVReFra+kxgjktHsf3ylvnEpOQPhdijQoq6GsjljIVf2PDZ5IqW5nVHrYGdY/EVxG0f9xZib6VZP+XVtLLVCloqN0AzDxkiw+lfJ1oGm3jVAqhV2bpTGbd22cZxWdjGs8WctDXGXQrNWYildFNea7/taHadRkRnqdZ2XfGqBC7hd1JRlmcVQ1UMhq35YJMy+RLx6k+XWhQMyRmfgSPIH43mmzHqg0JqZShgneZH6ul7eoOuedBXqw0A6rLcMs0/15Y9KPbrAhoZ4xoaXAIWMaDF+l6UfdWGifmq6ZXDrIMXsgX+s9IpZL8H0UfIGSW7TmcB80R90F079OF/Oc545+7llRht8C0t0Ks57ttetAmXHIcc+7Elzszr6c2VtSxjb+4DKLbKC1WTl56CfOJhTk3LcesCgxIhiXqSwNanLBzLYa1HzmiOvrfid3AeqWGxqdNLePmALP0aoAYwnKNxihepf0+H0SJ0B75DjNiDSsEGtLw2MhbiZF8AGumDLfvcMFoN2xB6UW3VS6f1LWF0x7khYtbziduizjEVcGcK6Zr9VitsYyGKtGiuo1qzj1rApGts2BZ5CQHok244sEF3bt0BXnTss1pJ0wS1GHIdxCx502NOOFLdgusRMbkhlKegM+yaYH3DywkQrjZaYfZj5EKjK95vC+jRISHKLQm6DC2QIkeI2JWYwZntCSmhIAworQq2TvGlraoHJAnYsJm9EV+4acR9s5BajgD9NtORZjstJgtvyPD2DQ57JTZoAKAGwWRTrAwPyiIw421gjlkcq5wPLnG3c4ouwCxB7keOgkeC2njqkg3hLAg9oR2b4ijCOOpHKO4Esb5jcalOhPuEx3sZtIt4J7wi3Z2Z3k+CW1BRmyxkBZlxlGlMaYNh8KhApmtoTk9t6cmDhy/sV2sStY4gNADJNrr0JEyS4BXM8fyUPzOnJF9YSJ+AH7NE7qk3cGu9XaHduNcKtyezlYm5rshAM+S8sSSNA/f0z0pd5K7GdkYq51YAt/X7bfXduyVan0zBddGJuyZDM1OuBy2oWAN5G0T7TjoinqpSwpXi2/17YnVtgoRrPc1sSo1O43+WuRoqWWFLG5jDVpyHB7QnsFLw/bGZ/bkk3Sp7nlmxg41z0TuLHU5TbQAcs1k8ZySc5bsEeP3r7Cnd3bsG6VGFOKUJuW8KOIDxn0I8YTuqtL5B1GJbeoX0dMtzC3Vt0efOY8gZuSdN8nltSB9x94Cu8ZuL2FotSgl3fTwUwnOS41SzoRzPfq93+3JIFLtsUFHJLhIgdhmCGvxnKLfBoCfXdDzLclrONR4zddy6+d+f2tAu30ytxIxy4QAQSvk6vEXB7iPXdDTLcnqr5npqVv3HS2J9bsuuKn7eliAyxxQFmAZyNH/Qyu0wEurYPiF8Kx+ynFtGwGIXVU2+TYIJwiwufLiVtHo9s5FZJGXr5BRlFqW8FnguToRV4OAMOxlEDMnKoMsEp0Z+6C4CZZLGfUpbAnIfZ+JOwwwi3ChbqvJVbptZg0kGCGmBpBQBDlU7b1sZXbkVR/t8IdRu3Ymzl9uO4ehh1sIiUWWUc3I74DW6JxxE3Mmbowe2IH+GWGNnhwa0sfo5bqb3bg9sRv8Et9EUf3Mri57i9yAQTAm7HA3XXP7f/Hv9QIHhq+mb1FPyIC+oPJ2zllq3E/R+8mVuGLGotMYrNq5zlR7cx+el+ez9St0Q4r/TxKCH1QfIIVQwFrFPfSUN//mlu6QWbwdzELaOqBiQO/61wm1Oulu6/G30Xz8+3OCj1NcoUNjakNEXqUR8j+xsa5Xsa2i5BlGHOUWKaIjrwrm7jFvVUeXNIVNXEreO0DCllj7lvLV2yxedKaDVXUH96DUTfT4QxvEhh5+GR8icv4UUZXuchwIyN++xJboWxK5IA/uSn9wpAdfebFQC+C4m4TDG34Og9zjmOrqe4HdORuY2y7LyYHi/yj3HLP4VOA/A5WjtwC0OduVsPT3J7/WlhLDovopqB/wK3pD6f2aUj+0KqTEwSn1swCgh2lV7gdhib7UUiAGrs7b/ALTjKmL+igSWzO8rnNhWM2AQvcTumwZolAsAJxVb4F7jVQHTy9vNuIBSul3icz+1FevJ+kduh757htEvLVfMvcAtWZuxAWCZA3IVMr+dyW04BTsJ28jK386gMWlTCtt3L7+T2BEan7bkfSLyUI3Myg8stkWWJDgLswO0pAuRSQoD/CW7JWa0nzvPooGVIHL3lcjuttMV+kD24hUGulPhbYCVKHDn5Um7B4dtu+4RLqMUSLYPL7XSyiHMq8Y5duAVn3CgrLsCtRKP9Um7BORAZH/YCIIDqIvZM8bglkfTiGPh9uLV5LQ2sACQOjH8ptzGxGKXi2RbiwcAmnpe43E7NRGxy78NtzTubDiI4JQakL+UWhHo+4b3QwPFbsV+Lxy053fQpbv2p5JTZiNupV/hSboHfkHNkjAWYEY7mAphDktsPjclkZ4LSLMHxbYkW/6Xcwtx4T5xUhZmJhJxIjslCW0oiJ4IESL+ljBQw9Zj4vAVpCd/FLfFMKZwzYyyA6Vp8zpVvS8nuBZcu2XR+bb59zCeUqvFArYiK5Z/JzPRd3MJ8FyjbrARMnSkytLmTGEjkxpsayhhmH36FW5DOYb2+LQ1CV88VoxcOqMEv49YFDghBFnXRr/kr5Aj0N47vgrsLNPSRWX6157ktgaWw7pnADMEJT0w0vxLhy7jVEqjc1tNuHszQyrM79A4c1qVwm5LSMPu/Hizy/HO7OBclyXZKPV8KM6UxV0Flury948u4neWNcmT8SzMAW2x4yZnVkWITZt+mcKsLd+ZLu1kGwXKTnXEBAgmpq7cYJLphpYpJs1WQzrdx68+ia3GxzT2lzxN1J9TsyX4373A0mxoms6T4gnTXWF9kwloLly0/CbMGT15bNGNJh/kXadadnpqUO7m+jdt511OQuS25dTXrTBhl8fLnWr+8fYHGLfRxrcj13YZ2oQ4r87mfKBe3Yh2d1eZ53Ol542GEMFpmgj/5kanSrh/7Om71WU56BasXm2OjlFo0m5RBbobbz52maPVHAvBSr7L1NT00bmFC86HCCTGlnl5YF4YxFkwacjDCiXHpU1+HuchL3Y8uC33o4/psbYiV3gP6xOeEeo/eF3ILMxLf5OHEdFsP1sr1Sgk/tbu8Sax5+Ji+vD8GI1XJz71r232QKxYlLpjq55gNHxjlbtXWdZ1GXbLosvNJoKjSVfFT9V4OZKmKmRV9FFVVFLlF1lgLYRYredIsYYZi4cy+63NeRbKDVLRfx+0sY89dpKWi8NIVI0MDR0WXmQZWrfEyyFXcp0a5P+t2Nyr9mkgGt978mMMgQLnemrOqyG4uC+OVMTRvJqMq49WcNH3YJxDbZPEkut5V5KyugkQJyWX9hdwuptwbHHwj6Hrx7sgpWc4vrI9WfDnaojqo/snIosxgq58aabnI/b/2LmSy+mCD7YorqEfTVipauVZ+qT+ZWxAGVrJqQ+bcGdgNp/ueC7EUPN4IuGiJ66IZEo3kKo3nJy1NcQtxcBKV79grUNEd7Agj+TvbbKnr/+5VsvJNemfhMUXsgFyfdG7LM7+FOUi5Lr/9+TixDqCVbKjWyv6dYXmh31ofjIJx7bs/t7E94ZX8yZM46pV6dKzdcOPdt7xfYBS2rXBTVF/fQghl4POdi2o2eq+CCjSpkmDcCbYlaYYEAML5LeBmf25lsIHbkx4wLJ81HIqnxi+S+aXu5GmMrdAuT62KH/dyM/cDo2Rlq9x/g6wzWfVWj09HrA41VCoWA4mvDRiHI7YA6/LQR/+bPvskt9b0VonsXnXgMOhZVDT9GIFX5GEYmiuEZu6OlnVLvmNXgd+ZNBmmGbRw5VVfgPzlalx3H9/mc5jkf7JWxkNT2jlNlxFn4qPRm0mVz2WRPkVTNfFvpHlA601G1c6QswLEYjczrjerTr3DssLi/rRMvz1d75zHqgUkqMgMqtXwGXfN9U0I/1FY8mI7yA1LtYAuk7wkc6V3qvXeBMrcJKj44sKRS0/CO0TXtu+JyNj81ra/0rMew8b7cJXwErgVd4PVq6v+nDfJ2MUTs7O1qVeRYAZBjIbuR4GZXN+ahFmfavR50aujIBubGkuMpw0MX5rbYIOuCzmcXPrY3+RU1eOiuQu4ikiyaKmQN+FT93Gcxpp+4q2lX0fFo0puUML8XESp5r+ivDS3kyLPv2suR/frum3bWnt2v7es08i2XTtKxXe7/wZ0z/f9oVXsVMfxVm4P/AyqTYGhB34JopwIB34XG4/rHvghdLtvlxz4FoCLoj54K8mBD8AjuzMyBx8P/BBAHgL1/XdJH/gkQHQZN5z7wM/BF27NH/hVwGjvp0PGD3wjUrBPKD72eOCHAONTBCfjDvwWNBCa6Fgf3Ag78G5E8MwAd2P+wHfB528Clm0GA7GO2faHoCtJXthVS41m0Fv7oiJuVOKB70WdjAE3WDFC8xL0UVz74y0DnlanY0DL8pTWsQX0S5h8ifdIM3J3JOX8jfVEZsED/xtc+Zj1Z7KlHPj/AO+9F8HaeCj/wP8LXeJI1A3Y+WD07oEd4ElSi63z5tRkB/5ftH8y5CLUVMd4/Guoz+GwAuIeInIQzo4oml9E6dXRmNzjeqBiyfH1qEXS10ef/WHodeR2mdk41/NVtyPfloqbPLCPafZfQOn5Wh1XttsXRdG7Uav5x57PgQMHDnwC/wEfJw3N8SyZt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AutoShape 6" descr="data:image/png;base64,iVBORw0KGgoAAAANSUhEUgAAAdsAAABqCAMAAADDRQtiAAAAZlBMVEX///9udXxja3Pj5OXz8/RpcHh3foRrcnmDiY9mbnW3ur1tdXy1ubzu7u/o6eqkp6t+hIrCxcfU1thzeoHNz9GTmJ2KkJWnq6/4+fnIys2XnKHe4OF8gonY2tyeo6eOk5iusbVcZG1Ant+NAAAQGElEQVR4nO1dh7ajOAwNxZjeayjh/f9PLqRgAW4kJJvM4e7MmT0JEbKviyzL8ul04MAL0P26jdM0jVtNf1VW6fla7fsvy9kfep1GkW1HVeyXH3mfNlZq3D5TF6WnxVEfdNn53AWFHaXeZgl+HRV5oloQSda3TxXeq6NzQ+SgMOsr7TPVKILX9jkadRox/KsaXeq/73V6HXUhqFInt+sNBJdpn4VYHbTFwx88avyXblLAr4qLgSyElQWwZRlne2tjiwMTWRg7QA4ePmiyPv0YvV7RBTd0BXhpGjTLYmJsGUH7Hi3aIMdDTcyrFOW9XNfT4zMaGZ1zguS51euiGSU4Ch3O8F2nyRdHjxK0biR3gjHKa3lRr8Bvhjq9wjIe3Oq2saqpB72X/fXyrjVBqdehHs7ioaK0c5WmrDS3vptzeJ3EKb1sh6tMi0rsA1YkKehF+OFDDefObemGHNVwsrdiEe91yBC8rrQTeg+R59alNg2KwEaqXXsZQ6EJyaf67ZLbtOGrhlGw54RRm4LXWWfeVBdfmMRIc5vymQC6JLFYmmZaIjHmh6zmBbdewB9ORlgFX6RXTxDOl8NwLHodyplSyp7TMKS59QyRChMrirDH1Ymw/vBZUrFXMec2UmSGJ+RyRdqTDGQL3h4g0TQ3SmG1c+/CaxjytlQuNyYrEl3Ob+ayhuI5yyJ+arqF3IZat+oGzv3voohcc9meatwScNvNuHHGVYKlDguZhWGDMuosUIc0aq924fh7eW5tC/58WKkoyYBx+lktiVDAlVReFra+kxgjktHsf3ylvnEpOQPhdijQoq6GsjljIVf2PDZ5IqW5nVHrYGdY/EVxG0f9xZib6VZP+XVtLLVCloqN0AzDxkiw+lfJ1oGm3jVAqhV2bpTGbd22cZxWdjGs8WctDXGXQrNWYildFNea7/taHadRkRnqdZ2XfGqBC7hd1JRlmcVQ1UMhq35YJMy+RLx6k+XWhQMyRmfgSPIH43mmzHqg0JqZShgneZH6ul7eoOuedBXqw0A6rLcMs0/15Y9KPbrAhoZ4xoaXAIWMaDF+l6UfdWGifmq6ZXDrIMXsgX+s9IpZL8H0UfIGSW7TmcB80R90F079OF/Oc545+7llRht8C0t0Ks57ttetAmXHIcc+7Elzszr6c2VtSxjb+4DKLbKC1WTl56CfOJhTk3LcesCgxIhiXqSwNanLBzLYa1HzmiOvrfid3AeqWGxqdNLePmALP0aoAYwnKNxihepf0+H0SJ0B75DjNiDSsEGtLw2MhbiZF8AGumDLfvcMFoN2xB6UW3VS6f1LWF0x7khYtbziduizjEVcGcK6Zr9VitsYyGKtGiuo1qzj1rApGts2BZ5CQHok244sEF3bt0BXnTss1pJ0wS1GHIdxCx502NOOFLdgusRMbkhlKegM+yaYH3DywkQrjZaYfZj5EKjK95vC+jRISHKLQm6DC2QIkeI2JWYwZntCSmhIAworQq2TvGlraoHJAnYsJm9EV+4acR9s5BajgD9NtORZjstJgtvyPD2DQ57JTZoAKAGwWRTrAwPyiIw421gjlkcq5wPLnG3c4ouwCxB7keOgkeC2njqkg3hLAg9oR2b4ijCOOpHKO4Esb5jcalOhPuEx3sZtIt4J7wi3Z2Z3k+CW1BRmyxkBZlxlGlMaYNh8KhApmtoTk9t6cmDhy/sV2sStY4gNADJNrr0JEyS4BXM8fyUPzOnJF9YSJ+AH7NE7qk3cGu9XaHduNcKtyezlYm5rshAM+S8sSSNA/f0z0pd5K7GdkYq51YAt/X7bfXduyVan0zBddGJuyZDM1OuBy2oWAN5G0T7TjoinqpSwpXi2/17YnVtgoRrPc1sSo1O43+WuRoqWWFLG5jDVpyHB7QnsFLw/bGZ/bkk3Sp7nlmxg41z0TuLHU5TbQAcs1k8ZySc5bsEeP3r7Cnd3bsG6VGFOKUJuW8KOIDxn0I8YTuqtL5B1GJbeoX0dMtzC3Vt0efOY8gZuSdN8nltSB9x94Cu8ZuL2FotSgl3fTwUwnOS41SzoRzPfq93+3JIFLtsUFHJLhIgdhmCGvxnKLfBoCfXdDzLclrONR4zddy6+d+f2tAu30ytxIxy4QAQSvk6vEXB7iPXdDTLcnqr5npqVv3HS2J9bsuuKn7eliAyxxQFmAZyNH/Qyu0wEurYPiF8Kx+ynFtGwGIXVU2+TYIJwiwufLiVtHo9s5FZJGXr5BRlFqW8FnguToRV4OAMOxlEDMnKoMsEp0Z+6C4CZZLGfUpbAnIfZ+JOwwwi3ChbqvJVbptZg0kGCGmBpBQBDlU7b1sZXbkVR/t8IdRu3Ymzl9uO4ehh1sIiUWWUc3I74DW6JxxE3Mmbowe2IH+GWGNnhwa0sfo5bqb3bg9sRv8Et9EUf3Mri57i9yAQTAm7HA3XXP7f/Hv9QIHhq+mb1FPyIC+oPJ2zllq3E/R+8mVuGLGotMYrNq5zlR7cx+el+ez9St0Q4r/TxKCH1QfIIVQwFrFPfSUN//mlu6QWbwdzELaOqBiQO/61wm1Oulu6/G30Xz8+3OCj1NcoUNjakNEXqUR8j+xsa5Xsa2i5BlGHOUWKaIjrwrm7jFvVUeXNIVNXEreO0DCllj7lvLV2yxedKaDVXUH96DUTfT4QxvEhh5+GR8icv4UUZXuchwIyN++xJboWxK5IA/uSn9wpAdfebFQC+C4m4TDG34Og9zjmOrqe4HdORuY2y7LyYHi/yj3HLP4VOA/A5WjtwC0OduVsPT3J7/WlhLDovopqB/wK3pD6f2aUj+0KqTEwSn1swCgh2lV7gdhib7UUiAGrs7b/ALTjKmL+igSWzO8rnNhWM2AQvcTumwZolAsAJxVb4F7jVQHTy9vNuIBSul3icz+1FevJ+kduh757htEvLVfMvcAtWZuxAWCZA3IVMr+dyW04BTsJ28jK386gMWlTCtt3L7+T2BEan7bkfSLyUI3Myg8stkWWJDgLswO0pAuRSQoD/CW7JWa0nzvPooGVIHL3lcjuttMV+kD24hUGulPhbYCVKHDn5Um7B4dtu+4RLqMUSLYPL7XSyiHMq8Y5duAVn3CgrLsCtRKP9Um7BORAZH/YCIIDqIvZM8bglkfTiGPh9uLV5LQ2sACQOjH8ptzGxGKXi2RbiwcAmnpe43E7NRGxy78NtzTubDiI4JQakL+UWhHo+4b3QwPFbsV+Lxy053fQpbv2p5JTZiNupV/hSboHfkHNkjAWYEY7mAphDktsPjclkZ4LSLMHxbYkW/6Xcwtx4T5xUhZmJhJxIjslCW0oiJ4IESL+ljBQw9Zj4vAVpCd/FLfFMKZwzYyyA6Vp8zpVvS8nuBZcu2XR+bb59zCeUqvFArYiK5Z/JzPRd3MJ8FyjbrARMnSkytLmTGEjkxpsayhhmH36FW5DOYb2+LQ1CV88VoxcOqMEv49YFDghBFnXRr/kr5Aj0N47vgrsLNPSRWX6157ktgaWw7pnADMEJT0w0vxLhy7jVEqjc1tNuHszQyrM79A4c1qVwm5LSMPu/Hizy/HO7OBclyXZKPV8KM6UxV0Flury948u4neWNcmT8SzMAW2x4yZnVkWITZt+mcKsLd+ZLu1kGwXKTnXEBAgmpq7cYJLphpYpJs1WQzrdx68+ia3GxzT2lzxN1J9TsyX4373A0mxoms6T4gnTXWF9kwloLly0/CbMGT15bNGNJh/kXadadnpqUO7m+jdt511OQuS25dTXrTBhl8fLnWr+8fYHGLfRxrcj13YZ2oQ4r87mfKBe3Yh2d1eZ53Ol542GEMFpmgj/5kanSrh/7Om71WU56BasXm2OjlFo0m5RBbobbz52maPVHAvBSr7L1NT00bmFC86HCCTGlnl5YF4YxFkwacjDCiXHpU1+HuchL3Y8uC33o4/psbYiV3gP6xOeEeo/eF3ILMxLf5OHEdFsP1sr1Sgk/tbu8Sax5+Ji+vD8GI1XJz71r232QKxYlLpjq55gNHxjlbtXWdZ1GXbLosvNJoKjSVfFT9V4OZKmKmRV9FFVVFLlF1lgLYRYredIsYYZi4cy+63NeRbKDVLRfx+0sY89dpKWi8NIVI0MDR0WXmQZWrfEyyFXcp0a5P+t2Nyr9mkgGt978mMMgQLnemrOqyG4uC+OVMTRvJqMq49WcNH3YJxDbZPEkut5V5KyugkQJyWX9hdwuptwbHHwj6Hrx7sgpWc4vrI9WfDnaojqo/snIosxgq58aabnI/b/2LmSy+mCD7YorqEfTVipauVZ+qT+ZWxAGVrJqQ+bcGdgNp/ueC7EUPN4IuGiJ66IZEo3kKo3nJy1NcQtxcBKV79grUNEd7Agj+TvbbKnr/+5VsvJNemfhMUXsgFyfdG7LM7+FOUi5Lr/9+TixDqCVbKjWyv6dYXmh31ofjIJx7bs/t7E94ZX8yZM46pV6dKzdcOPdt7xfYBS2rXBTVF/fQghl4POdi2o2eq+CCjSpkmDcCbYlaYYEAML5LeBmf25lsIHbkx4wLJ81HIqnxi+S+aXu5GmMrdAuT62KH/dyM/cDo2Rlq9x/g6wzWfVWj09HrA41VCoWA4mvDRiHI7YA6/LQR/+bPvskt9b0VonsXnXgMOhZVDT9GIFX5GEYmiuEZu6OlnVLvmNXgd+ZNBmmGbRw5VVfgPzlalx3H9/mc5jkf7JWxkNT2jlNlxFn4qPRm0mVz2WRPkVTNfFvpHlA601G1c6QswLEYjczrjerTr3DssLi/rRMvz1d75zHqgUkqMgMqtXwGXfN9U0I/1FY8mI7yA1LtYAuk7wkc6V3qvXeBMrcJKj44sKRS0/CO0TXtu+JyNj81ra/0rMew8b7cJXwErgVd4PVq6v+nDfJ2MUTs7O1qVeRYAZBjIbuR4GZXN+ahFmfavR50aujIBubGkuMpw0MX5rbYIOuCzmcXPrY3+RU1eOiuQu4ikiyaKmQN+FT93Gcxpp+4q2lX0fFo0puUML8XESp5r+ivDS3kyLPv2suR/frum3bWnt2v7es08i2XTtKxXe7/wZ0z/f9oVXsVMfxVm4P/AyqTYGhB34JopwIB34XG4/rHvghdLtvlxz4FoCLoj54K8mBD8AjuzMyBx8P/BBAHgL1/XdJH/gkQHQZN5z7wM/BF27NH/hVwGjvp0PGD3wjUrBPKD72eOCHAONTBCfjDvwWNBCa6Fgf3Ag78G5E8MwAd2P+wHfB528Clm0GA7GO2faHoCtJXthVS41m0Fv7oiJuVOKB70WdjAE3WDFC8xL0UVz74y0DnlanY0DL8pTWsQX0S5h8ifdIM3J3JOX8jfVEZsED/xtc+Zj1Z7KlHPj/AO+9F8HaeCj/wP8LXeJI1A3Y+WD07oEd4ElSi63z5tRkB/5ftH8y5CLUVMd4/Guoz+GwAuIeInIQzo4oml9E6dXRmNzjeqBiyfH1qEXS10ef/WHodeR2mdk41/NVtyPfloqbPLCPafZfQOn5Wh1XttsXRdG7Uav5x57PgQMHDnwC/wEfJw3N8SyZtwAAAABJRU5ErkJgg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032" name="Picture 8" descr="https://www.beste-werkgevers.nl/globalassets/images-effectory-nl/klantlogos/gasuni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666" y="1798489"/>
            <a:ext cx="2959691" cy="66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triviumlindenhof.nl/images/stories/logo_shel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678" y="3195453"/>
            <a:ext cx="1566129" cy="156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werkenbijhmc.nl/themes/Themes.Heerema/images/heerema-marine-contractors_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563" y="150980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eiw.nl/static/images/site/460x230/logocarousse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635" y="2650024"/>
            <a:ext cx="2505644" cy="125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d21buns5ku92am.cloudfront.net/20651/images/58601-eneco_logo-cmyk_hires-original-136562221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724" y="4059512"/>
            <a:ext cx="2309884" cy="100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www.ppnn.info/wp-content/uploads/2014/08/umcg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82528"/>
            <a:ext cx="1816193" cy="95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www.gelderlander.nl/polopoly_fs/1.4776343.1424467712!/image/image.JPG_gen/derivatives/landscape_800_600/image-4776343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58" y="1429670"/>
            <a:ext cx="1474288" cy="110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5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21617" y="605396"/>
            <a:ext cx="8544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VRROOM in ontwikkeling</a:t>
            </a:r>
            <a:endParaRPr lang="nl-NL" sz="3200" dirty="0">
              <a:solidFill>
                <a:schemeClr val="tx2">
                  <a:lumMod val="60000"/>
                  <a:lumOff val="40000"/>
                </a:schemeClr>
              </a:solidFill>
              <a:latin typeface="Myriad Pro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328979" y="1669832"/>
            <a:ext cx="85449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>
                <a:latin typeface="Gill Sans MT" panose="020B0502020104020203" pitchFamily="34" charset="0"/>
              </a:rPr>
              <a:t>VR bouwstenen (in Unity3D)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>
              <a:latin typeface="Gill Sans MT" panose="020B05020201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err="1" smtClean="0">
                <a:latin typeface="Gill Sans MT" panose="020B0502020104020203" pitchFamily="34" charset="0"/>
              </a:rPr>
              <a:t>Multiplayer</a:t>
            </a:r>
            <a:r>
              <a:rPr lang="nl-NL" dirty="0" smtClean="0">
                <a:latin typeface="Gill Sans MT" panose="020B0502020104020203" pitchFamily="34" charset="0"/>
              </a:rPr>
              <a:t> VR Escape Rooms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>
                <a:latin typeface="Gill Sans MT" panose="020B0502020104020203" pitchFamily="34" charset="0"/>
              </a:rPr>
              <a:t>The Drugsroom VR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err="1" smtClean="0">
                <a:latin typeface="Gill Sans MT" panose="020B0502020104020203" pitchFamily="34" charset="0"/>
              </a:rPr>
              <a:t>InsaneRoom</a:t>
            </a:r>
            <a:r>
              <a:rPr lang="nl-NL" dirty="0" smtClean="0">
                <a:latin typeface="Gill Sans MT" panose="020B0502020104020203" pitchFamily="34" charset="0"/>
              </a:rPr>
              <a:t>  VR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err="1" smtClean="0">
                <a:latin typeface="Gill Sans MT" panose="020B0502020104020203" pitchFamily="34" charset="0"/>
              </a:rPr>
              <a:t>BachelorRoom</a:t>
            </a:r>
            <a:r>
              <a:rPr lang="nl-NL" dirty="0" smtClean="0">
                <a:latin typeface="Gill Sans MT" panose="020B0502020104020203" pitchFamily="34" charset="0"/>
              </a:rPr>
              <a:t> VR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>
              <a:latin typeface="Gill Sans MT" panose="020B05020201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smtClean="0">
                <a:latin typeface="Gill Sans MT" panose="020B0502020104020203" pitchFamily="34" charset="0"/>
              </a:rPr>
              <a:t>24 </a:t>
            </a:r>
            <a:r>
              <a:rPr lang="nl-NL" dirty="0" err="1" smtClean="0">
                <a:latin typeface="Gill Sans MT" panose="020B0502020104020203" pitchFamily="34" charset="0"/>
              </a:rPr>
              <a:t>hours</a:t>
            </a:r>
            <a:r>
              <a:rPr lang="nl-NL" dirty="0" smtClean="0">
                <a:latin typeface="Gill Sans MT" panose="020B0502020104020203" pitchFamily="34" charset="0"/>
              </a:rPr>
              <a:t> VR test (met RUG / </a:t>
            </a:r>
            <a:r>
              <a:rPr lang="nl-NL" dirty="0" err="1" smtClean="0"/>
              <a:t>SoundAppraisal</a:t>
            </a:r>
            <a:r>
              <a:rPr lang="nl-NL" dirty="0">
                <a:latin typeface="Gill Sans MT" panose="020B0502020104020203" pitchFamily="34" charset="0"/>
              </a:rPr>
              <a:t>)</a:t>
            </a:r>
            <a:endParaRPr lang="nl-N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47" y="611584"/>
            <a:ext cx="2692619" cy="48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349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50" y="383546"/>
            <a:ext cx="7327813" cy="460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589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fbeeldingsresultaat voor the chair greenwater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77" y="442676"/>
            <a:ext cx="5654587" cy="424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53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63" y="2609965"/>
            <a:ext cx="7508613" cy="14501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419" y="445513"/>
            <a:ext cx="3417942" cy="432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321617" y="1500877"/>
            <a:ext cx="85449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Experience</a:t>
            </a:r>
            <a:r>
              <a:rPr lang="nl-NL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 </a:t>
            </a:r>
            <a:r>
              <a:rPr lang="nl-NL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the</a:t>
            </a:r>
            <a:r>
              <a:rPr lang="nl-NL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 </a:t>
            </a:r>
            <a:r>
              <a:rPr lang="nl-NL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Mayan</a:t>
            </a:r>
            <a:r>
              <a:rPr lang="nl-NL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</a:rPr>
              <a:t> Jungle VR room buiten!</a:t>
            </a:r>
          </a:p>
          <a:p>
            <a:pPr algn="ctr"/>
            <a:r>
              <a:rPr lang="nl-NL" sz="3200" dirty="0" smtClean="0">
                <a:latin typeface="Myriad Pro" pitchFamily="34" charset="0"/>
              </a:rPr>
              <a:t>schelte@vrroom.nl</a:t>
            </a:r>
            <a:endParaRPr lang="nl-NL" sz="3200" dirty="0"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94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53909" y="13248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b="1" dirty="0" err="1">
                <a:solidFill>
                  <a:srgbClr val="000000"/>
                </a:solidFill>
                <a:latin typeface="Colaborate-Medium" charset="0"/>
                <a:cs typeface="Colaborate-Medium" charset="0"/>
              </a:rPr>
              <a:t>Schelte</a:t>
            </a:r>
            <a:r>
              <a:rPr lang="en-US" b="1" dirty="0">
                <a:solidFill>
                  <a:srgbClr val="000000"/>
                </a:solidFill>
                <a:latin typeface="Colaborate-Medium" charset="0"/>
                <a:cs typeface="Colaborate-Medium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laborate-Medium" charset="0"/>
                <a:cs typeface="Colaborate-Medium" charset="0"/>
              </a:rPr>
              <a:t>Meinsma</a:t>
            </a:r>
            <a:endParaRPr lang="en-US" b="1" dirty="0">
              <a:solidFill>
                <a:srgbClr val="000000"/>
              </a:solidFill>
              <a:latin typeface="Colaborate-Medium" charset="0"/>
              <a:cs typeface="Colaborate-Medium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68313" y="1374785"/>
            <a:ext cx="8424862" cy="3168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Tx/>
              <a:buBlip>
                <a:blip r:embed="rId2"/>
              </a:buBlip>
            </a:pPr>
            <a:r>
              <a:rPr lang="en-US" sz="1400" dirty="0" err="1" smtClean="0">
                <a:latin typeface="Colaborate-Medium" charset="0"/>
                <a:cs typeface="Colaborate-Medium" charset="0"/>
              </a:rPr>
              <a:t>Studie</a:t>
            </a:r>
            <a:r>
              <a:rPr lang="en-US" sz="1400" dirty="0" smtClean="0">
                <a:latin typeface="Colaborate-Medium" charset="0"/>
                <a:cs typeface="Colaborate-Medium" charset="0"/>
              </a:rPr>
              <a:t>:</a:t>
            </a:r>
            <a:r>
              <a:rPr lang="en-US" sz="1400" dirty="0" smtClean="0">
                <a:latin typeface="Colaborate-Light" charset="0"/>
                <a:cs typeface="Colaborate-Light" charset="0"/>
              </a:rPr>
              <a:t> </a:t>
            </a:r>
            <a:r>
              <a:rPr lang="en-US" sz="1400" dirty="0" err="1" smtClean="0">
                <a:latin typeface="Colaborate-Light" charset="0"/>
                <a:cs typeface="Colaborate-Light" charset="0"/>
              </a:rPr>
              <a:t>Bedrijfsinformatica</a:t>
            </a:r>
            <a:r>
              <a:rPr lang="en-US" sz="1400" dirty="0" smtClean="0">
                <a:latin typeface="Colaborate-Light" charset="0"/>
                <a:cs typeface="Colaborate-Light" charset="0"/>
              </a:rPr>
              <a:t> / Communicatie</a:t>
            </a:r>
          </a:p>
          <a:p>
            <a:pPr>
              <a:lnSpc>
                <a:spcPct val="120000"/>
              </a:lnSpc>
              <a:buFontTx/>
              <a:buBlip>
                <a:blip r:embed="rId2"/>
              </a:buBlip>
            </a:pPr>
            <a:r>
              <a:rPr lang="en-US" sz="1400" dirty="0" err="1" smtClean="0">
                <a:latin typeface="Colaborate-Medium" charset="0"/>
                <a:cs typeface="Colaborate-Medium" charset="0"/>
              </a:rPr>
              <a:t>Werkervaring</a:t>
            </a:r>
            <a:r>
              <a:rPr lang="en-US" sz="1400" dirty="0" smtClean="0">
                <a:latin typeface="Colaborate-Medium" charset="0"/>
                <a:cs typeface="Colaborate-Medium" charset="0"/>
              </a:rPr>
              <a:t>:</a:t>
            </a:r>
            <a:r>
              <a:rPr lang="en-US" sz="1400" dirty="0" smtClean="0">
                <a:latin typeface="Colaborate-Light" charset="0"/>
                <a:cs typeface="Colaborate-Light" charset="0"/>
              </a:rPr>
              <a:t> </a:t>
            </a:r>
            <a:r>
              <a:rPr lang="en-US" sz="1400" dirty="0" err="1" smtClean="0">
                <a:latin typeface="Colaborate-Light" charset="0"/>
                <a:cs typeface="Colaborate-Light" charset="0"/>
              </a:rPr>
              <a:t>Vivens</a:t>
            </a:r>
            <a:r>
              <a:rPr lang="en-US" sz="1400" dirty="0" smtClean="0">
                <a:latin typeface="Colaborate-Light" charset="0"/>
                <a:cs typeface="Colaborate-Light" charset="0"/>
              </a:rPr>
              <a:t>, </a:t>
            </a:r>
            <a:r>
              <a:rPr lang="en-US" sz="1400" dirty="0" err="1" smtClean="0">
                <a:latin typeface="Colaborate-Light" charset="0"/>
                <a:cs typeface="Colaborate-Light" charset="0"/>
              </a:rPr>
              <a:t>Arrix</a:t>
            </a:r>
            <a:r>
              <a:rPr lang="en-US" sz="1400" dirty="0" smtClean="0">
                <a:latin typeface="Colaborate-Light" charset="0"/>
                <a:cs typeface="Colaborate-Light" charset="0"/>
              </a:rPr>
              <a:t> Optimus BV, </a:t>
            </a:r>
            <a:r>
              <a:rPr lang="en-US" sz="1400" dirty="0" err="1" smtClean="0">
                <a:latin typeface="Colaborate-Light" charset="0"/>
                <a:cs typeface="Colaborate-Light" charset="0"/>
              </a:rPr>
              <a:t>BekenT</a:t>
            </a:r>
            <a:r>
              <a:rPr lang="en-US" sz="1400" dirty="0" smtClean="0">
                <a:latin typeface="Colaborate-Light" charset="0"/>
                <a:cs typeface="Colaborate-Light" charset="0"/>
              </a:rPr>
              <a:t>, DBK</a:t>
            </a:r>
          </a:p>
          <a:p>
            <a:pPr>
              <a:lnSpc>
                <a:spcPct val="120000"/>
              </a:lnSpc>
              <a:buFontTx/>
              <a:buBlip>
                <a:blip r:embed="rId2"/>
              </a:buBlip>
            </a:pPr>
            <a:r>
              <a:rPr lang="en-US" sz="1400" dirty="0" err="1" smtClean="0">
                <a:latin typeface="Colaborate-Light" charset="0"/>
                <a:cs typeface="Colaborate-Light" charset="0"/>
              </a:rPr>
              <a:t>Investeerder</a:t>
            </a:r>
            <a:r>
              <a:rPr lang="en-US" sz="1400" dirty="0" smtClean="0">
                <a:latin typeface="Colaborate-Light" charset="0"/>
                <a:cs typeface="Colaborate-Light" charset="0"/>
              </a:rPr>
              <a:t> Slimme Jongens BV</a:t>
            </a:r>
          </a:p>
          <a:p>
            <a:pPr>
              <a:lnSpc>
                <a:spcPct val="120000"/>
              </a:lnSpc>
              <a:buFontTx/>
              <a:buBlip>
                <a:blip r:embed="rId2"/>
              </a:buBlip>
            </a:pPr>
            <a:r>
              <a:rPr lang="en-US" sz="1400" dirty="0" smtClean="0">
                <a:latin typeface="Colaborate-Medium" charset="0"/>
                <a:cs typeface="Colaborate-Medium" charset="0"/>
              </a:rPr>
              <a:t>Auteur:</a:t>
            </a:r>
            <a:r>
              <a:rPr lang="en-US" sz="1400" dirty="0" smtClean="0">
                <a:latin typeface="Colaborate-Light" charset="0"/>
                <a:cs typeface="Colaborate-Light" charset="0"/>
              </a:rPr>
              <a:t> Fact based marketing</a:t>
            </a:r>
          </a:p>
          <a:p>
            <a:pPr>
              <a:lnSpc>
                <a:spcPct val="120000"/>
              </a:lnSpc>
              <a:buFontTx/>
              <a:buBlip>
                <a:blip r:embed="rId2"/>
              </a:buBlip>
            </a:pPr>
            <a:r>
              <a:rPr lang="en-US" sz="1400" dirty="0" smtClean="0">
                <a:latin typeface="Colaborate-Medium" charset="0"/>
                <a:cs typeface="Colaborate-Medium" charset="0"/>
              </a:rPr>
              <a:t>Docent:</a:t>
            </a:r>
            <a:r>
              <a:rPr lang="en-US" sz="1400" dirty="0" smtClean="0">
                <a:latin typeface="Colaborate-Light" charset="0"/>
                <a:cs typeface="Colaborate-Light" charset="0"/>
              </a:rPr>
              <a:t> </a:t>
            </a:r>
            <a:r>
              <a:rPr lang="en-US" sz="1400" dirty="0" err="1" smtClean="0">
                <a:latin typeface="Colaborate-Light" charset="0"/>
                <a:cs typeface="Colaborate-Light" charset="0"/>
              </a:rPr>
              <a:t>Rijksuniversiteit</a:t>
            </a:r>
            <a:r>
              <a:rPr lang="en-US" sz="1400" dirty="0" smtClean="0">
                <a:latin typeface="Colaborate-Light" charset="0"/>
                <a:cs typeface="Colaborate-Light" charset="0"/>
              </a:rPr>
              <a:t> Groningen, LECTRIC, Google</a:t>
            </a:r>
          </a:p>
          <a:p>
            <a:pPr>
              <a:lnSpc>
                <a:spcPct val="120000"/>
              </a:lnSpc>
              <a:buFontTx/>
              <a:buBlip>
                <a:blip r:embed="rId2"/>
              </a:buBlip>
            </a:pPr>
            <a:r>
              <a:rPr lang="en-US" sz="1400" dirty="0" err="1" smtClean="0">
                <a:latin typeface="Colaborate-Medium" charset="0"/>
                <a:cs typeface="Colaborate-Medium" charset="0"/>
              </a:rPr>
              <a:t>Spreker</a:t>
            </a:r>
            <a:r>
              <a:rPr lang="en-US" sz="1400" dirty="0" smtClean="0">
                <a:latin typeface="Colaborate-Medium" charset="0"/>
                <a:cs typeface="Colaborate-Medium" charset="0"/>
              </a:rPr>
              <a:t> </a:t>
            </a:r>
            <a:r>
              <a:rPr lang="en-US" sz="1400" dirty="0" err="1" smtClean="0">
                <a:latin typeface="Colaborate-Medium" charset="0"/>
                <a:cs typeface="Colaborate-Medium" charset="0"/>
              </a:rPr>
              <a:t>voor</a:t>
            </a:r>
            <a:r>
              <a:rPr lang="en-US" sz="1400" dirty="0" smtClean="0">
                <a:latin typeface="Colaborate-Medium" charset="0"/>
                <a:cs typeface="Colaborate-Medium" charset="0"/>
              </a:rPr>
              <a:t>: </a:t>
            </a:r>
            <a:r>
              <a:rPr lang="en-US" sz="1400" dirty="0" smtClean="0">
                <a:latin typeface="Colaborate-Light" charset="0"/>
                <a:cs typeface="Colaborate-Light" charset="0"/>
              </a:rPr>
              <a:t>KVK, </a:t>
            </a:r>
            <a:r>
              <a:rPr lang="en-US" sz="1400" dirty="0" err="1" smtClean="0">
                <a:latin typeface="Colaborate-Light" charset="0"/>
                <a:cs typeface="Colaborate-Light" charset="0"/>
              </a:rPr>
              <a:t>Syntens</a:t>
            </a:r>
            <a:r>
              <a:rPr lang="en-US" sz="1400" dirty="0" smtClean="0">
                <a:latin typeface="Colaborate-Light" charset="0"/>
                <a:cs typeface="Colaborate-Light" charset="0"/>
              </a:rPr>
              <a:t>, NOM, </a:t>
            </a:r>
            <a:r>
              <a:rPr lang="en-US" sz="1400" dirty="0" err="1" smtClean="0">
                <a:latin typeface="Colaborate-Light" charset="0"/>
                <a:cs typeface="Colaborate-Light" charset="0"/>
              </a:rPr>
              <a:t>Hanze</a:t>
            </a:r>
            <a:r>
              <a:rPr lang="en-US" sz="1400" dirty="0" smtClean="0">
                <a:latin typeface="Colaborate-Light" charset="0"/>
                <a:cs typeface="Colaborate-Light" charset="0"/>
              </a:rPr>
              <a:t>, MKB Nederland</a:t>
            </a:r>
          </a:p>
          <a:p>
            <a:pPr>
              <a:lnSpc>
                <a:spcPct val="120000"/>
              </a:lnSpc>
              <a:buFontTx/>
              <a:buBlip>
                <a:blip r:embed="rId2"/>
              </a:buBlip>
            </a:pPr>
            <a:r>
              <a:rPr lang="en-US" sz="1400" dirty="0" smtClean="0">
                <a:latin typeface="Colaborate-Light" charset="0"/>
                <a:cs typeface="Colaborate-Light" charset="0"/>
              </a:rPr>
              <a:t>Founder en president VRROOM Ultimate VR Experiences </a:t>
            </a:r>
          </a:p>
          <a:p>
            <a:pPr>
              <a:lnSpc>
                <a:spcPct val="120000"/>
              </a:lnSpc>
              <a:buFontTx/>
              <a:buBlip>
                <a:blip r:embed="rId2"/>
              </a:buBlip>
            </a:pPr>
            <a:r>
              <a:rPr lang="en-US" sz="1400" dirty="0" smtClean="0">
                <a:latin typeface="Colaborate-Medium" charset="0"/>
                <a:cs typeface="Colaborate-Medium" charset="0"/>
              </a:rPr>
              <a:t>Entrepreneur</a:t>
            </a:r>
            <a:r>
              <a:rPr lang="en-US" sz="1400" dirty="0" smtClean="0">
                <a:latin typeface="Colaborate-Light" charset="0"/>
                <a:cs typeface="Colaborate-Light" charset="0"/>
              </a:rPr>
              <a:t> met </a:t>
            </a:r>
            <a:r>
              <a:rPr lang="en-US" sz="1400" dirty="0" err="1" smtClean="0">
                <a:latin typeface="Colaborate-Light" charset="0"/>
                <a:cs typeface="Colaborate-Light" charset="0"/>
              </a:rPr>
              <a:t>webwinkels</a:t>
            </a:r>
            <a:r>
              <a:rPr lang="en-US" sz="1400" dirty="0" smtClean="0">
                <a:latin typeface="Colaborate-Light" charset="0"/>
                <a:cs typeface="Colaborate-Light" charset="0"/>
              </a:rPr>
              <a:t> </a:t>
            </a:r>
            <a:r>
              <a:rPr lang="en-US" sz="1400" dirty="0" err="1" smtClean="0">
                <a:latin typeface="Colaborate-Light" charset="0"/>
                <a:cs typeface="Colaborate-Light" charset="0"/>
              </a:rPr>
              <a:t>totale</a:t>
            </a:r>
            <a:r>
              <a:rPr lang="en-US" sz="1400" dirty="0" smtClean="0">
                <a:latin typeface="Colaborate-Light" charset="0"/>
                <a:cs typeface="Colaborate-Light" charset="0"/>
              </a:rPr>
              <a:t> </a:t>
            </a:r>
            <a:r>
              <a:rPr lang="en-US" sz="1400" dirty="0" err="1" smtClean="0">
                <a:latin typeface="Colaborate-Light" charset="0"/>
                <a:cs typeface="Colaborate-Light" charset="0"/>
              </a:rPr>
              <a:t>omzet</a:t>
            </a:r>
            <a:r>
              <a:rPr lang="en-US" sz="1400" dirty="0" smtClean="0">
                <a:latin typeface="Colaborate-Light" charset="0"/>
                <a:cs typeface="Colaborate-Light" charset="0"/>
              </a:rPr>
              <a:t> van € 30.000.000,-</a:t>
            </a:r>
            <a:endParaRPr lang="en-US" sz="1400" dirty="0">
              <a:latin typeface="Colaborate-Light" charset="0"/>
              <a:cs typeface="Colaborate-Light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087" y="-6295"/>
            <a:ext cx="2856705" cy="517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20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fbeeldingsresultaat voor unity 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265" y="1233139"/>
            <a:ext cx="6391823" cy="351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91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fbeeldingsresultaat voor max3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719" y="1586121"/>
            <a:ext cx="513397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91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fbeeldingsresultaat voor g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330" y="1996447"/>
            <a:ext cx="5134195" cy="214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46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beeldingsresultaat voor baseca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24" y="2075162"/>
            <a:ext cx="7202234" cy="165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46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beeldingsresultaat voor jira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03" y="485578"/>
            <a:ext cx="762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46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10538</TotalTime>
  <Words>305</Words>
  <Application>Microsoft Office PowerPoint</Application>
  <PresentationFormat>Diavoorstelling (16:9)</PresentationFormat>
  <Paragraphs>72</Paragraphs>
  <Slides>31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38" baseType="lpstr">
      <vt:lpstr>Arial</vt:lpstr>
      <vt:lpstr>Calibri</vt:lpstr>
      <vt:lpstr>Colaborate-Light</vt:lpstr>
      <vt:lpstr>Colaborate-Medium</vt:lpstr>
      <vt:lpstr>Gill Sans MT</vt:lpstr>
      <vt:lpstr>Myriad Pro</vt:lpstr>
      <vt:lpstr>Office Theme</vt:lpstr>
      <vt:lpstr>PowerPoint-presentatie</vt:lpstr>
      <vt:lpstr>PowerPoint-presentatie</vt:lpstr>
      <vt:lpstr>PowerPoint-presentatie</vt:lpstr>
      <vt:lpstr>Schelte Meinsma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 Oost</dc:creator>
  <cp:lastModifiedBy>Rozemarijn Dees</cp:lastModifiedBy>
  <cp:revision>99</cp:revision>
  <dcterms:created xsi:type="dcterms:W3CDTF">2014-11-03T16:37:39Z</dcterms:created>
  <dcterms:modified xsi:type="dcterms:W3CDTF">2016-12-20T11:14:00Z</dcterms:modified>
</cp:coreProperties>
</file>